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6" r:id="rId1"/>
  </p:sldMasterIdLst>
  <p:sldIdLst>
    <p:sldId id="256" r:id="rId2"/>
    <p:sldId id="257" r:id="rId3"/>
    <p:sldId id="258" r:id="rId4"/>
    <p:sldId id="259" r:id="rId5"/>
    <p:sldId id="260" r:id="rId6"/>
    <p:sldId id="261" r:id="rId7"/>
    <p:sldId id="262" r:id="rId8"/>
    <p:sldId id="270" r:id="rId9"/>
    <p:sldId id="268" r:id="rId10"/>
    <p:sldId id="284" r:id="rId11"/>
    <p:sldId id="264" r:id="rId12"/>
    <p:sldId id="265" r:id="rId13"/>
    <p:sldId id="279" r:id="rId14"/>
    <p:sldId id="275" r:id="rId15"/>
    <p:sldId id="266" r:id="rId16"/>
    <p:sldId id="285" r:id="rId17"/>
    <p:sldId id="267" r:id="rId18"/>
    <p:sldId id="286" r:id="rId19"/>
    <p:sldId id="280" r:id="rId20"/>
    <p:sldId id="282" r:id="rId21"/>
    <p:sldId id="273" r:id="rId22"/>
    <p:sldId id="272" r:id="rId23"/>
    <p:sldId id="287" r:id="rId24"/>
    <p:sldId id="288" r:id="rId25"/>
    <p:sldId id="276" r:id="rId26"/>
    <p:sldId id="278" r:id="rId2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Кочергина Анна Михайловна" initials="КАМ" lastIdx="1" clrIdx="0">
    <p:extLst>
      <p:ext uri="{19B8F6BF-5375-455C-9EA6-DF929625EA0E}">
        <p15:presenceInfo xmlns:p15="http://schemas.microsoft.com/office/powerpoint/2012/main" userId="S-1-5-21-2189354395-928307108-2047809974-113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23346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67593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482263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334311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7041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362297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665339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6414914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1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7344866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cSld name="1_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913775" y="618517"/>
            <a:ext cx="10364451" cy="1596177"/>
          </a:xfrm>
        </p:spPr>
        <p:txBody>
          <a:bodyPr/>
          <a:lstStyle/>
          <a:p>
            <a:r>
              <a:rPr lang="ru-RU"/>
              <a:t>Образец заголовка</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894245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1_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39090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93586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smtClean="0"/>
              <a:t>12/12/2025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40850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474472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795408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12/12/2025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80847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12/12/2025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80240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pPr/>
              <a:t>12/12/2025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76012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smtClean="0"/>
              <a:t>12/12/2025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70578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12/12/2025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63910169"/>
      </p:ext>
    </p:extLst>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 id="2147483830" r:id="rId14"/>
    <p:sldLayoutId id="2147483831" r:id="rId15"/>
    <p:sldLayoutId id="2147483832" r:id="rId16"/>
    <p:sldLayoutId id="2147483833" r:id="rId17"/>
    <p:sldLayoutId id="2147483834" r:id="rId18"/>
    <p:sldLayoutId id="2147483835" r:id="rId19"/>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F1B837-154C-4157-B565-1CA1E61D4A69}"/>
              </a:ext>
            </a:extLst>
          </p:cNvPr>
          <p:cNvSpPr>
            <a:spLocks noGrp="1"/>
          </p:cNvSpPr>
          <p:nvPr>
            <p:ph type="ctrTitle"/>
          </p:nvPr>
        </p:nvSpPr>
        <p:spPr>
          <a:xfrm>
            <a:off x="1751012" y="556592"/>
            <a:ext cx="8689976" cy="1677726"/>
          </a:xfrm>
        </p:spPr>
        <p:txBody>
          <a:bodyPr>
            <a:normAutofit fontScale="90000"/>
          </a:bodyPr>
          <a:lstStyle/>
          <a:p>
            <a:r>
              <a:rPr lang="ru-RU" dirty="0">
                <a:latin typeface="Times New Roman" panose="02020603050405020304" pitchFamily="18" charset="0"/>
                <a:cs typeface="Times New Roman" panose="02020603050405020304" pitchFamily="18" charset="0"/>
              </a:rPr>
              <a:t>Разделы   II  и  </a:t>
            </a:r>
            <a:r>
              <a:rPr lang="en-US" dirty="0">
                <a:latin typeface="Times New Roman" panose="02020603050405020304" pitchFamily="18" charset="0"/>
                <a:cs typeface="Times New Roman" panose="02020603050405020304" pitchFamily="18" charset="0"/>
              </a:rPr>
              <a:t>III</a:t>
            </a:r>
            <a:br>
              <a:rPr lang="en-US"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Штаты МО и посещения</a:t>
            </a:r>
          </a:p>
        </p:txBody>
      </p:sp>
      <p:sp>
        <p:nvSpPr>
          <p:cNvPr id="3" name="Подзаголовок 2">
            <a:extLst>
              <a:ext uri="{FF2B5EF4-FFF2-40B4-BE49-F238E27FC236}">
                <a16:creationId xmlns:a16="http://schemas.microsoft.com/office/drawing/2014/main" id="{3F664FA4-F7C4-487D-BA1C-DBF364BD9758}"/>
              </a:ext>
            </a:extLst>
          </p:cNvPr>
          <p:cNvSpPr>
            <a:spLocks noGrp="1"/>
          </p:cNvSpPr>
          <p:nvPr>
            <p:ph type="subTitle" idx="1"/>
          </p:nvPr>
        </p:nvSpPr>
        <p:spPr>
          <a:xfrm>
            <a:off x="2545217" y="2915430"/>
            <a:ext cx="8689976" cy="2413931"/>
          </a:xfrm>
        </p:spPr>
        <p:txBody>
          <a:bodyPr>
            <a:noAutofit/>
          </a:bodyPr>
          <a:lstStyle/>
          <a:p>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Форма 30 таблица 1100 </a:t>
            </a:r>
          </a:p>
          <a:p>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«Должности и физические лица медицинской организации»</a:t>
            </a:r>
          </a:p>
          <a:p>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Форма 30 таблица 2100</a:t>
            </a:r>
          </a:p>
          <a:p>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«Работа врачей МО в амбулаторных условиях»</a:t>
            </a:r>
          </a:p>
        </p:txBody>
      </p:sp>
    </p:spTree>
    <p:extLst>
      <p:ext uri="{BB962C8B-B14F-4D97-AF65-F5344CB8AC3E}">
        <p14:creationId xmlns:p14="http://schemas.microsoft.com/office/powerpoint/2010/main" val="4178076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20D4CD-430E-706C-6E74-60E02EEB706D}"/>
              </a:ext>
            </a:extLst>
          </p:cNvPr>
          <p:cNvSpPr>
            <a:spLocks noGrp="1"/>
          </p:cNvSpPr>
          <p:nvPr>
            <p:ph type="title"/>
          </p:nvPr>
        </p:nvSpPr>
        <p:spPr>
          <a:xfrm>
            <a:off x="1447937" y="426356"/>
            <a:ext cx="7513184" cy="1219564"/>
          </a:xfrm>
        </p:spPr>
        <p:txBody>
          <a:bodyPr>
            <a:normAutofit fontScale="90000"/>
          </a:bodyPr>
          <a:lstStyle/>
          <a:p>
            <a:pPr algn="ctr"/>
            <a:r>
              <a:rPr kumimoji="0" lang="ru-RU" sz="29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Должности и физические лица МО</a:t>
            </a:r>
            <a:br>
              <a:rPr kumimoji="0" lang="ru-RU" sz="29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br>
            <a:br>
              <a:rPr kumimoji="0" lang="ru-RU" sz="29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br>
            <a:br>
              <a:rPr kumimoji="0" lang="ru-RU" sz="29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br>
            <a:r>
              <a:rPr kumimoji="0" lang="ru-RU" sz="2000" b="1"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Провизоры  всего стр. 142:</a:t>
            </a:r>
            <a:endParaRPr lang="ru-RU" dirty="0"/>
          </a:p>
        </p:txBody>
      </p:sp>
      <p:sp>
        <p:nvSpPr>
          <p:cNvPr id="3" name="Объект 2">
            <a:extLst>
              <a:ext uri="{FF2B5EF4-FFF2-40B4-BE49-F238E27FC236}">
                <a16:creationId xmlns:a16="http://schemas.microsoft.com/office/drawing/2014/main" id="{B4DE3AE3-A6C1-74BA-A38E-45ABFFEC8D4B}"/>
              </a:ext>
            </a:extLst>
          </p:cNvPr>
          <p:cNvSpPr>
            <a:spLocks noGrp="1"/>
          </p:cNvSpPr>
          <p:nvPr>
            <p:ph sz="quarter" idx="13"/>
          </p:nvPr>
        </p:nvSpPr>
        <p:spPr>
          <a:xfrm>
            <a:off x="1113182" y="2367093"/>
            <a:ext cx="10164417" cy="3373750"/>
          </a:xfrm>
        </p:spPr>
        <p:txBody>
          <a:bodyPr/>
          <a:lstStyle/>
          <a:p>
            <a:pPr marL="0" marR="0" lvl="0" indent="0" algn="l" defTabSz="457200" rtl="0" eaLnBrk="1" fontAlgn="auto" latinLnBrk="0" hangingPunct="1">
              <a:lnSpc>
                <a:spcPct val="100000"/>
              </a:lnSpc>
              <a:spcBef>
                <a:spcPts val="1000"/>
              </a:spcBef>
              <a:spcAft>
                <a:spcPts val="0"/>
              </a:spcAft>
              <a:buClr>
                <a:srgbClr val="A53010"/>
              </a:buClr>
              <a:buSzTx/>
              <a:buFont typeface="Wingdings 3" charset="2"/>
              <a:buNone/>
              <a:tabLst/>
              <a:defRPr/>
            </a:pPr>
            <a:r>
              <a:rPr kumimoji="0" lang="ru-RU" b="1"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По должности:</a:t>
            </a:r>
          </a:p>
          <a:p>
            <a:pPr marL="342900" marR="0" lvl="0" indent="-342900" algn="l"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ru-RU"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Провизоры                              стр.   143</a:t>
            </a:r>
          </a:p>
          <a:p>
            <a:pPr marL="342900" marR="0" lvl="0" indent="-342900" algn="l"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ru-RU"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Провизоры – аналитики        стр.   144</a:t>
            </a:r>
          </a:p>
          <a:p>
            <a:pPr marL="342900" marR="0" lvl="0" indent="-342900" algn="l"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ru-RU"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Провизоры – технологи         стр.   145</a:t>
            </a:r>
          </a:p>
          <a:p>
            <a:pPr marL="342900" marR="0" lvl="0" indent="-342900" algn="l" defTabSz="457200" rtl="0" eaLnBrk="1" fontAlgn="auto" latinLnBrk="0" hangingPunct="1">
              <a:lnSpc>
                <a:spcPct val="100000"/>
              </a:lnSpc>
              <a:spcBef>
                <a:spcPts val="1000"/>
              </a:spcBef>
              <a:spcAft>
                <a:spcPts val="0"/>
              </a:spcAft>
              <a:buClr>
                <a:srgbClr val="A53010"/>
              </a:buClr>
              <a:buSzTx/>
              <a:buFont typeface="Wingdings 3" charset="2"/>
              <a:buChar char=""/>
              <a:tabLst/>
              <a:defRPr/>
            </a:pPr>
            <a:r>
              <a:rPr kumimoji="0" lang="ru-RU"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Руководители фармацевтических организаций и структурных подразделений    стр. 146</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ru-RU"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Таким образом стр. 142 по должности = ∑ стр.  143 – 146</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Если руководитель без высшего фармацевтического образования, то показываем его в стр. 214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ru-RU"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(прочий персонал).</a:t>
            </a:r>
          </a:p>
          <a:p>
            <a:pPr marL="0" indent="0">
              <a:buNone/>
            </a:pPr>
            <a:endParaRPr lang="ru-RU" dirty="0"/>
          </a:p>
        </p:txBody>
      </p:sp>
    </p:spTree>
    <p:extLst>
      <p:ext uri="{BB962C8B-B14F-4D97-AF65-F5344CB8AC3E}">
        <p14:creationId xmlns:p14="http://schemas.microsoft.com/office/powerpoint/2010/main" val="2499901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28C3DF-D39C-43F3-BE25-8A08E2AB7744}"/>
              </a:ext>
            </a:extLst>
          </p:cNvPr>
          <p:cNvSpPr>
            <a:spLocks noGrp="1"/>
          </p:cNvSpPr>
          <p:nvPr>
            <p:ph type="title"/>
          </p:nvPr>
        </p:nvSpPr>
        <p:spPr>
          <a:xfrm>
            <a:off x="913775" y="201337"/>
            <a:ext cx="10364451" cy="545283"/>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Должности и физические лица МО</a:t>
            </a:r>
          </a:p>
        </p:txBody>
      </p:sp>
      <p:sp>
        <p:nvSpPr>
          <p:cNvPr id="3" name="Объект 2">
            <a:extLst>
              <a:ext uri="{FF2B5EF4-FFF2-40B4-BE49-F238E27FC236}">
                <a16:creationId xmlns:a16="http://schemas.microsoft.com/office/drawing/2014/main" id="{50ECD176-EFF0-4295-AB40-A01CBECE595F}"/>
              </a:ext>
            </a:extLst>
          </p:cNvPr>
          <p:cNvSpPr>
            <a:spLocks noGrp="1"/>
          </p:cNvSpPr>
          <p:nvPr>
            <p:ph sz="quarter" idx="13"/>
          </p:nvPr>
        </p:nvSpPr>
        <p:spPr>
          <a:xfrm>
            <a:off x="913149" y="805343"/>
            <a:ext cx="10364451" cy="5914239"/>
          </a:xfrm>
        </p:spPr>
        <p:txBody>
          <a:bodyPr>
            <a:noAutofit/>
          </a:bodyPr>
          <a:lstStyle/>
          <a:p>
            <a:pPr algn="just"/>
            <a:r>
              <a:rPr lang="ru-RU" sz="1400" dirty="0">
                <a:latin typeface="Times New Roman" panose="02020603050405020304" pitchFamily="18" charset="0"/>
                <a:cs typeface="Times New Roman" panose="02020603050405020304" pitchFamily="18" charset="0"/>
              </a:rPr>
              <a:t>Стр. 147 «Средний медицинский персонал всего» = стр. 150 «Субъектов РФ».</a:t>
            </a:r>
          </a:p>
          <a:p>
            <a:pPr algn="just"/>
            <a:r>
              <a:rPr lang="ru-RU" sz="1400" dirty="0">
                <a:latin typeface="Times New Roman" panose="02020603050405020304" pitchFamily="18" charset="0"/>
                <a:cs typeface="Times New Roman" panose="02020603050405020304" pitchFamily="18" charset="0"/>
              </a:rPr>
              <a:t>Медицинские сестры  (братья) Всего показываем  стр. 164 – 188.</a:t>
            </a:r>
          </a:p>
          <a:p>
            <a:pPr>
              <a:lnSpc>
                <a:spcPct val="150000"/>
              </a:lnSpc>
            </a:pPr>
            <a:r>
              <a:rPr lang="ru-RU" sz="1400" dirty="0">
                <a:solidFill>
                  <a:schemeClr val="tx1">
                    <a:lumMod val="95000"/>
                    <a:lumOff val="5000"/>
                  </a:schemeClr>
                </a:solidFill>
                <a:effectLst/>
                <a:latin typeface="Times New Roman" panose="02020603050405020304" pitchFamily="18" charset="0"/>
                <a:ea typeface="Times New Roman" panose="02020603050405020304" pitchFamily="18" charset="0"/>
              </a:rPr>
              <a:t>Из стр. 147 (стр. 151):  руководители (главная медицинская сестра (брат), главная акушерка (акушер), главный фельдшер, заместитель главного врача по работе со средним медицинским персоналом).</a:t>
            </a:r>
          </a:p>
          <a:p>
            <a:pPr>
              <a:lnSpc>
                <a:spcPts val="1050"/>
              </a:lnSpc>
            </a:pPr>
            <a:r>
              <a:rPr lang="ru-RU" sz="1400" dirty="0">
                <a:latin typeface="Times New Roman" panose="02020603050405020304" pitchFamily="18" charset="0"/>
                <a:cs typeface="Times New Roman" panose="02020603050405020304" pitchFamily="18" charset="0"/>
              </a:rPr>
              <a:t>Стр. 152 Акушерки (включая старших). Заведующий фельдшерско-акушерским пунктом – акушер.</a:t>
            </a:r>
          </a:p>
          <a:p>
            <a:pPr algn="just"/>
            <a:r>
              <a:rPr lang="ru-RU" sz="1400" dirty="0">
                <a:latin typeface="Times New Roman" panose="02020603050405020304" pitchFamily="18" charset="0"/>
                <a:cs typeface="Times New Roman" panose="02020603050405020304" pitchFamily="18" charset="0"/>
              </a:rPr>
              <a:t>Стр. 154 «Заведующие» – заведующая молочной кухней, заведующий производством учреждения (отдела, Отделения, лаборатории) зубопротезирования.</a:t>
            </a:r>
          </a:p>
          <a:p>
            <a:pPr algn="just"/>
            <a:r>
              <a:rPr lang="ru-RU" sz="1400" dirty="0">
                <a:latin typeface="Times New Roman" panose="02020603050405020304" pitchFamily="18" charset="0"/>
                <a:cs typeface="Times New Roman" panose="02020603050405020304" pitchFamily="18" charset="0"/>
              </a:rPr>
              <a:t>Стр. 157  «Зубные техники (включая старших)»</a:t>
            </a:r>
          </a:p>
          <a:p>
            <a:pPr algn="just"/>
            <a:r>
              <a:rPr lang="ru-RU" sz="1400" dirty="0">
                <a:latin typeface="Times New Roman" panose="02020603050405020304" pitchFamily="18" charset="0"/>
                <a:cs typeface="Times New Roman" panose="02020603050405020304" pitchFamily="18" charset="0"/>
              </a:rPr>
              <a:t>Стр. 163 «медицинские лабораторные техники (включая старших).</a:t>
            </a:r>
          </a:p>
          <a:p>
            <a:pPr algn="just"/>
            <a:r>
              <a:rPr lang="ru-RU" sz="1400" dirty="0">
                <a:solidFill>
                  <a:prstClr val="black">
                    <a:lumMod val="75000"/>
                    <a:lumOff val="25000"/>
                  </a:prstClr>
                </a:solidFill>
                <a:latin typeface="Times New Roman" panose="02020603050405020304" pitchFamily="18" charset="0"/>
                <a:cs typeface="Times New Roman" panose="02020603050405020304" pitchFamily="18" charset="0"/>
              </a:rPr>
              <a:t>С</a:t>
            </a:r>
            <a:r>
              <a:rPr kumimoji="0" lang="ru-RU" sz="1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тр. 165 «анестезисты» из строки 164 (медицинские сестры всего).</a:t>
            </a:r>
            <a:endParaRPr lang="ru-RU" sz="1400" dirty="0">
              <a:latin typeface="Times New Roman" panose="02020603050405020304" pitchFamily="18" charset="0"/>
              <a:cs typeface="Times New Roman" panose="02020603050405020304" pitchFamily="18" charset="0"/>
            </a:endParaRPr>
          </a:p>
          <a:p>
            <a:pPr algn="just"/>
            <a:r>
              <a:rPr lang="ru-RU" sz="1400" dirty="0">
                <a:latin typeface="Times New Roman" panose="02020603050405020304" pitchFamily="18" charset="0"/>
                <a:cs typeface="Times New Roman" panose="02020603050405020304" pitchFamily="18" charset="0"/>
              </a:rPr>
              <a:t>Стр. 170 «операционные сестры (включая старших)»</a:t>
            </a:r>
          </a:p>
          <a:p>
            <a:pPr algn="just"/>
            <a:r>
              <a:rPr lang="ru-RU" sz="1400" dirty="0">
                <a:latin typeface="Times New Roman" panose="02020603050405020304" pitchFamily="18" charset="0"/>
                <a:cs typeface="Times New Roman" panose="02020603050405020304" pitchFamily="18" charset="0"/>
              </a:rPr>
              <a:t>Стр. 181 «старшие» – показываем только лиц у которых должность звучит – </a:t>
            </a:r>
            <a:r>
              <a:rPr lang="ru-RU" sz="1400" dirty="0">
                <a:solidFill>
                  <a:srgbClr val="FF0000"/>
                </a:solidFill>
                <a:latin typeface="Times New Roman" panose="02020603050405020304" pitchFamily="18" charset="0"/>
                <a:cs typeface="Times New Roman" panose="02020603050405020304" pitchFamily="18" charset="0"/>
              </a:rPr>
              <a:t>старшая сестра.</a:t>
            </a:r>
          </a:p>
          <a:p>
            <a:pPr algn="just"/>
            <a:r>
              <a:rPr lang="ru-RU" sz="1400" dirty="0">
                <a:latin typeface="Times New Roman" panose="02020603050405020304" pitchFamily="18" charset="0"/>
                <a:cs typeface="Times New Roman" panose="02020603050405020304" pitchFamily="18" charset="0"/>
              </a:rPr>
              <a:t>Стр. 188 «Прочие должности медицинских сестер» </a:t>
            </a:r>
            <a:r>
              <a:rPr kumimoji="0" lang="ru-RU" sz="14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a:t>
            </a:r>
            <a:r>
              <a:rPr lang="ru-RU" sz="1400" dirty="0">
                <a:latin typeface="Times New Roman" panose="02020603050405020304" pitchFamily="18" charset="0"/>
                <a:cs typeface="Times New Roman" panose="02020603050405020304" pitchFamily="18" charset="0"/>
              </a:rPr>
              <a:t> </a:t>
            </a:r>
            <a:r>
              <a:rPr lang="ru-RU" sz="1400" dirty="0">
                <a:solidFill>
                  <a:srgbClr val="FF0000"/>
                </a:solidFill>
                <a:latin typeface="Times New Roman" panose="02020603050405020304" pitchFamily="18" charset="0"/>
                <a:cs typeface="Times New Roman" panose="02020603050405020304" pitchFamily="18" charset="0"/>
              </a:rPr>
              <a:t>расшифровать (пояснительная записка).</a:t>
            </a:r>
          </a:p>
          <a:p>
            <a:pPr algn="just"/>
            <a:r>
              <a:rPr lang="ru-RU" sz="1400" dirty="0">
                <a:latin typeface="Times New Roman" panose="02020603050405020304" pitchFamily="18" charset="0"/>
                <a:cs typeface="Times New Roman" panose="02020603050405020304" pitchFamily="18" charset="0"/>
              </a:rPr>
              <a:t>Стр.164 «Медицинская сестра (брат) всего  и стр. 188 «Прочие должности мед. сестер» (Зав. ФАП – мед. сестра, зав. здравпунктом – мед. сестра, зав. кабинетом мед. профилактики- мед. сестра).</a:t>
            </a:r>
          </a:p>
          <a:p>
            <a:pPr algn="just"/>
            <a:r>
              <a:rPr lang="ru-RU" sz="1400" dirty="0">
                <a:latin typeface="Times New Roman" panose="02020603050405020304" pitchFamily="18" charset="0"/>
                <a:cs typeface="Times New Roman" panose="02020603050405020304" pitchFamily="18" charset="0"/>
              </a:rPr>
              <a:t>Стр. 199 «фельдшеры», включая старших ( Заведующий ФАП – фельдшер, зав. здравпунктом – фельдшер, зав. кабинетом </a:t>
            </a:r>
            <a:r>
              <a:rPr lang="ru-RU" sz="1600" dirty="0">
                <a:latin typeface="Times New Roman" panose="02020603050405020304" pitchFamily="18" charset="0"/>
                <a:cs typeface="Times New Roman" panose="02020603050405020304" pitchFamily="18" charset="0"/>
              </a:rPr>
              <a:t>медицинской профилактики - фельдшер)</a:t>
            </a:r>
          </a:p>
          <a:p>
            <a:pPr algn="just"/>
            <a:r>
              <a:rPr lang="ru-RU" sz="1600" dirty="0">
                <a:latin typeface="Times New Roman" panose="02020603050405020304" pitchFamily="18" charset="0"/>
                <a:cs typeface="Times New Roman" panose="02020603050405020304" pitchFamily="18" charset="0"/>
              </a:rPr>
              <a:t>Стр. 200  из них:  фельдшеры</a:t>
            </a:r>
          </a:p>
        </p:txBody>
      </p:sp>
    </p:spTree>
    <p:extLst>
      <p:ext uri="{BB962C8B-B14F-4D97-AF65-F5344CB8AC3E}">
        <p14:creationId xmlns:p14="http://schemas.microsoft.com/office/powerpoint/2010/main" val="2607272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98C715-E63A-4DE1-8BB9-76C328DD04AF}"/>
              </a:ext>
            </a:extLst>
          </p:cNvPr>
          <p:cNvSpPr>
            <a:spLocks noGrp="1"/>
          </p:cNvSpPr>
          <p:nvPr>
            <p:ph type="title"/>
          </p:nvPr>
        </p:nvSpPr>
        <p:spPr>
          <a:xfrm>
            <a:off x="913775" y="166977"/>
            <a:ext cx="10364451" cy="652007"/>
          </a:xfrm>
        </p:spPr>
        <p:txBody>
          <a:bodyPr>
            <a:normAutofit/>
          </a:bodyPr>
          <a:lstStyle/>
          <a:p>
            <a:pPr algn="ctr"/>
            <a:r>
              <a:rPr lang="ru-RU" dirty="0">
                <a:latin typeface="Times New Roman" panose="02020603050405020304" pitchFamily="18" charset="0"/>
                <a:cs typeface="Times New Roman" panose="02020603050405020304" pitchFamily="18" charset="0"/>
              </a:rPr>
              <a:t>Должности и физические лица МО</a:t>
            </a:r>
          </a:p>
        </p:txBody>
      </p:sp>
      <p:sp>
        <p:nvSpPr>
          <p:cNvPr id="3" name="Объект 2">
            <a:extLst>
              <a:ext uri="{FF2B5EF4-FFF2-40B4-BE49-F238E27FC236}">
                <a16:creationId xmlns:a16="http://schemas.microsoft.com/office/drawing/2014/main" id="{5DF8D709-DCFB-4880-8F57-DE920EBF09C8}"/>
              </a:ext>
            </a:extLst>
          </p:cNvPr>
          <p:cNvSpPr>
            <a:spLocks noGrp="1"/>
          </p:cNvSpPr>
          <p:nvPr>
            <p:ph sz="quarter" idx="13"/>
          </p:nvPr>
        </p:nvSpPr>
        <p:spPr>
          <a:xfrm>
            <a:off x="913149" y="898497"/>
            <a:ext cx="10364451" cy="5896585"/>
          </a:xfrm>
        </p:spPr>
        <p:txBody>
          <a:bodyPr>
            <a:noAutofit/>
          </a:bodyPr>
          <a:lstStyle/>
          <a:p>
            <a:pPr>
              <a:lnSpc>
                <a:spcPct val="100000"/>
              </a:lnSpc>
            </a:pPr>
            <a:r>
              <a:rPr lang="ru-RU" sz="1600" dirty="0">
                <a:latin typeface="Times New Roman" panose="02020603050405020304" pitchFamily="18" charset="0"/>
                <a:cs typeface="Times New Roman" panose="02020603050405020304" pitchFamily="18" charset="0"/>
              </a:rPr>
              <a:t>В стр. 199  «фельдшеры»  = </a:t>
            </a:r>
            <a:r>
              <a:rPr kumimoji="0" lang="ru-RU"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стр. 200 - 203</a:t>
            </a:r>
          </a:p>
          <a:p>
            <a:pPr>
              <a:lnSpc>
                <a:spcPct val="100000"/>
              </a:lnSpc>
            </a:pPr>
            <a:r>
              <a:rPr lang="ru-RU" sz="1600" dirty="0">
                <a:latin typeface="Times New Roman" panose="02020603050405020304" pitchFamily="18" charset="0"/>
                <a:cs typeface="Times New Roman" panose="02020603050405020304" pitchFamily="18" charset="0"/>
              </a:rPr>
              <a:t>Стр. 208 «Младший медицинский персонал» = сумме стр. 209 - 213.</a:t>
            </a:r>
          </a:p>
          <a:p>
            <a:pPr>
              <a:lnSpc>
                <a:spcPct val="100000"/>
              </a:lnSpc>
            </a:pPr>
            <a:r>
              <a:rPr lang="ru-RU" sz="1600" dirty="0">
                <a:latin typeface="Times New Roman" panose="02020603050405020304" pitchFamily="18" charset="0"/>
                <a:cs typeface="Times New Roman" panose="02020603050405020304" pitchFamily="18" charset="0"/>
              </a:rPr>
              <a:t>Стр. 214 «Прочий персонал». (Из них: социальные работники стр. 215– среднее профессиональное образование, стр. 216 специалисты по социальной работе – сотрудники с высшим профессиональным образованием)</a:t>
            </a:r>
          </a:p>
          <a:p>
            <a:pPr>
              <a:lnSpc>
                <a:spcPct val="100000"/>
              </a:lnSpc>
            </a:pPr>
            <a:r>
              <a:rPr lang="ru-RU" sz="1600" b="1" dirty="0">
                <a:latin typeface="Times New Roman" panose="02020603050405020304" pitchFamily="18" charset="0"/>
                <a:cs typeface="Times New Roman" panose="02020603050405020304" pitchFamily="18" charset="0"/>
              </a:rPr>
              <a:t>Стр. 223 «Специалисты без медицинского образования, занимающие должности среднего медицинского персонала»</a:t>
            </a:r>
          </a:p>
          <a:p>
            <a:pPr>
              <a:lnSpc>
                <a:spcPct val="100000"/>
              </a:lnSpc>
            </a:pPr>
            <a:r>
              <a:rPr lang="ru-RU" sz="1600" dirty="0">
                <a:latin typeface="Times New Roman" panose="02020603050405020304" pitchFamily="18" charset="0"/>
                <a:cs typeface="Times New Roman" panose="02020603050405020304" pitchFamily="18" charset="0"/>
              </a:rPr>
              <a:t>Стр. 224 из них, специалисты, </a:t>
            </a:r>
            <a:r>
              <a:rPr lang="ru-RU" sz="1600" dirty="0" err="1">
                <a:latin typeface="Times New Roman" panose="02020603050405020304" pitchFamily="18" charset="0"/>
                <a:cs typeface="Times New Roman" panose="02020603050405020304" pitchFamily="18" charset="0"/>
              </a:rPr>
              <a:t>незавершившие</a:t>
            </a:r>
            <a:r>
              <a:rPr lang="ru-RU" sz="1600" dirty="0">
                <a:latin typeface="Times New Roman" panose="02020603050405020304" pitchFamily="18" charset="0"/>
                <a:cs typeface="Times New Roman" panose="02020603050405020304" pitchFamily="18" charset="0"/>
              </a:rPr>
              <a:t> освоение  образовательных программ высшего медицинского образования (студенты:</a:t>
            </a:r>
            <a:r>
              <a:rPr kumimoji="0" lang="ru-RU" sz="1600" b="0" i="0" u="none" strike="noStrike" kern="1200" cap="none" spc="0" normalizeH="0" baseline="0" noProof="0" dirty="0">
                <a:ln>
                  <a:noFill/>
                </a:ln>
                <a:solidFill>
                  <a:prstClr val="black">
                    <a:lumMod val="75000"/>
                    <a:lumOff val="25000"/>
                  </a:prstClr>
                </a:solidFill>
                <a:effectLst/>
                <a:uLnTx/>
                <a:uFillTx/>
                <a:latin typeface="Times New Roman" panose="02020603050405020304" pitchFamily="18" charset="0"/>
                <a:ea typeface="+mn-ea"/>
                <a:cs typeface="Times New Roman" panose="02020603050405020304" pitchFamily="18" charset="0"/>
              </a:rPr>
              <a:t>медицинская сестра палатная (постовая), перевязочная, по приему вызовов СМП и передаче их выездным бригадам, процедурная, приемного отделения, патронажная, помощники врача, гигиенисты стоматологические, мед. лабораторные техники, медицинские технологи, мед. статистики). Строка должна быть расшифрована по штатным и занятым должностям.</a:t>
            </a:r>
            <a:endParaRPr lang="ru-RU" sz="1600" dirty="0">
              <a:latin typeface="Times New Roman" panose="02020603050405020304" pitchFamily="18" charset="0"/>
              <a:cs typeface="Times New Roman" panose="02020603050405020304" pitchFamily="18" charset="0"/>
            </a:endParaRPr>
          </a:p>
          <a:p>
            <a:pPr>
              <a:lnSpc>
                <a:spcPct val="100000"/>
              </a:lnSpc>
            </a:pPr>
            <a:r>
              <a:rPr lang="ru-RU" sz="1600" dirty="0">
                <a:latin typeface="Times New Roman" panose="02020603050405020304" pitchFamily="18" charset="0"/>
                <a:cs typeface="Times New Roman" panose="02020603050405020304" pitchFamily="18" charset="0"/>
              </a:rPr>
              <a:t>При заполнении строки 199 «фельдшеры» по гр. 7,8,11(стационар) – обязательно </a:t>
            </a:r>
            <a:r>
              <a:rPr lang="ru-RU" sz="1600" dirty="0">
                <a:highlight>
                  <a:srgbClr val="00FF00"/>
                </a:highlight>
                <a:latin typeface="Times New Roman" panose="02020603050405020304" pitchFamily="18" charset="0"/>
                <a:cs typeface="Times New Roman" panose="02020603050405020304" pitchFamily="18" charset="0"/>
              </a:rPr>
              <a:t>пояснительную</a:t>
            </a:r>
            <a:r>
              <a:rPr lang="ru-RU" sz="1600" dirty="0">
                <a:latin typeface="Times New Roman" panose="02020603050405020304" pitchFamily="18" charset="0"/>
                <a:cs typeface="Times New Roman" panose="02020603050405020304" pitchFamily="18" charset="0"/>
              </a:rPr>
              <a:t> записку. </a:t>
            </a:r>
          </a:p>
          <a:p>
            <a:pPr>
              <a:lnSpc>
                <a:spcPct val="100000"/>
              </a:lnSpc>
            </a:pPr>
            <a:r>
              <a:rPr lang="ru-RU" sz="1600" dirty="0">
                <a:latin typeface="Times New Roman" panose="02020603050405020304" pitchFamily="18" charset="0"/>
                <a:cs typeface="Times New Roman" panose="02020603050405020304" pitchFamily="18" charset="0"/>
              </a:rPr>
              <a:t> Если фельдшеру  делегируются некоторые врачебные  функции, он не становится врачом, а остается фельдшером.</a:t>
            </a:r>
          </a:p>
        </p:txBody>
      </p:sp>
    </p:spTree>
    <p:extLst>
      <p:ext uri="{BB962C8B-B14F-4D97-AF65-F5344CB8AC3E}">
        <p14:creationId xmlns:p14="http://schemas.microsoft.com/office/powerpoint/2010/main" val="392520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EC44FF-7E1D-3260-6114-A0F1A86EDD54}"/>
              </a:ext>
            </a:extLst>
          </p:cNvPr>
          <p:cNvSpPr>
            <a:spLocks noGrp="1"/>
          </p:cNvSpPr>
          <p:nvPr>
            <p:ph type="title"/>
          </p:nvPr>
        </p:nvSpPr>
        <p:spPr>
          <a:xfrm>
            <a:off x="913775" y="218114"/>
            <a:ext cx="10364451" cy="623582"/>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Временно сохраненные должности</a:t>
            </a:r>
          </a:p>
        </p:txBody>
      </p:sp>
      <p:sp>
        <p:nvSpPr>
          <p:cNvPr id="3" name="Объект 2">
            <a:extLst>
              <a:ext uri="{FF2B5EF4-FFF2-40B4-BE49-F238E27FC236}">
                <a16:creationId xmlns:a16="http://schemas.microsoft.com/office/drawing/2014/main" id="{6D578389-619B-81C2-39B3-F6F23B907CC3}"/>
              </a:ext>
            </a:extLst>
          </p:cNvPr>
          <p:cNvSpPr>
            <a:spLocks noGrp="1"/>
          </p:cNvSpPr>
          <p:nvPr>
            <p:ph sz="quarter" idx="13"/>
          </p:nvPr>
        </p:nvSpPr>
        <p:spPr>
          <a:xfrm>
            <a:off x="905458" y="841696"/>
            <a:ext cx="5106026" cy="4566406"/>
          </a:xfrm>
        </p:spPr>
        <p:txBody>
          <a:bodyPr>
            <a:normAutofit fontScale="92500" lnSpcReduction="10000"/>
          </a:bodyPr>
          <a:lstStyle/>
          <a:p>
            <a:pPr marL="0" indent="0">
              <a:buNone/>
            </a:pPr>
            <a:r>
              <a:rPr lang="ru-RU" sz="1800" dirty="0">
                <a:latin typeface="Times New Roman" panose="02020603050405020304" pitchFamily="18" charset="0"/>
                <a:cs typeface="Times New Roman" panose="02020603050405020304" pitchFamily="18" charset="0"/>
              </a:rPr>
              <a:t>При заполнении строк:</a:t>
            </a:r>
          </a:p>
          <a:p>
            <a:pPr marL="0" indent="0">
              <a:buNone/>
            </a:pPr>
            <a:r>
              <a:rPr lang="ru-RU" sz="1400" dirty="0">
                <a:latin typeface="Times New Roman" panose="02020603050405020304" pitchFamily="18" charset="0"/>
                <a:cs typeface="Times New Roman" panose="02020603050405020304" pitchFamily="18" charset="0"/>
              </a:rPr>
              <a:t>Стр. 23 «клинические микологи»</a:t>
            </a:r>
          </a:p>
          <a:p>
            <a:pPr marL="0" indent="0">
              <a:buNone/>
            </a:pPr>
            <a:r>
              <a:rPr lang="ru-RU" sz="1400" dirty="0">
                <a:latin typeface="Times New Roman" panose="02020603050405020304" pitchFamily="18" charset="0"/>
                <a:cs typeface="Times New Roman" panose="02020603050405020304" pitchFamily="18" charset="0"/>
              </a:rPr>
              <a:t>Стр. 27 «Лабораторные микологи»</a:t>
            </a:r>
          </a:p>
          <a:p>
            <a:pPr marL="0" indent="0">
              <a:buNone/>
            </a:pPr>
            <a:r>
              <a:rPr lang="ru-RU" sz="1400" dirty="0">
                <a:latin typeface="Times New Roman" panose="02020603050405020304" pitchFamily="18" charset="0"/>
                <a:cs typeface="Times New Roman" panose="02020603050405020304" pitchFamily="18" charset="0"/>
              </a:rPr>
              <a:t>Стр. 43 «офтальмологи – протезисты»</a:t>
            </a:r>
          </a:p>
          <a:p>
            <a:pPr marL="0" indent="0">
              <a:buNone/>
            </a:pPr>
            <a:r>
              <a:rPr lang="ru-RU" sz="1400" dirty="0">
                <a:latin typeface="Times New Roman" panose="02020603050405020304" pitchFamily="18" charset="0"/>
                <a:cs typeface="Times New Roman" panose="02020603050405020304" pitchFamily="18" charset="0"/>
              </a:rPr>
              <a:t>Стр. 48 «педиатры городские (районные)»</a:t>
            </a:r>
          </a:p>
          <a:p>
            <a:pPr marL="0" indent="0">
              <a:buNone/>
            </a:pPr>
            <a:r>
              <a:rPr lang="ru-RU" sz="1400" dirty="0">
                <a:latin typeface="Times New Roman" panose="02020603050405020304" pitchFamily="18" charset="0"/>
                <a:cs typeface="Times New Roman" panose="02020603050405020304" pitchFamily="18" charset="0"/>
              </a:rPr>
              <a:t>Стр. 72 «психиатры подростковые»</a:t>
            </a:r>
          </a:p>
          <a:p>
            <a:pPr marL="0" indent="0">
              <a:buNone/>
            </a:pPr>
            <a:r>
              <a:rPr lang="ru-RU" sz="1400" dirty="0">
                <a:latin typeface="Times New Roman" panose="02020603050405020304" pitchFamily="18" charset="0"/>
                <a:cs typeface="Times New Roman" panose="02020603050405020304" pitchFamily="18" charset="0"/>
              </a:rPr>
              <a:t>Стр. 97 «сурдологи протезисты»</a:t>
            </a:r>
          </a:p>
          <a:p>
            <a:pPr marL="0" indent="0">
              <a:buNone/>
            </a:pPr>
            <a:r>
              <a:rPr lang="ru-RU" sz="1400" dirty="0">
                <a:latin typeface="Times New Roman" panose="02020603050405020304" pitchFamily="18" charset="0"/>
                <a:cs typeface="Times New Roman" panose="02020603050405020304" pitchFamily="18" charset="0"/>
              </a:rPr>
              <a:t>Стр. 101 «терапевты подростковые»</a:t>
            </a:r>
          </a:p>
          <a:p>
            <a:pPr marL="0" indent="0">
              <a:buNone/>
            </a:pPr>
            <a:r>
              <a:rPr lang="ru-RU" sz="1400" dirty="0">
                <a:latin typeface="Times New Roman" panose="02020603050405020304" pitchFamily="18" charset="0"/>
                <a:cs typeface="Times New Roman" panose="02020603050405020304" pitchFamily="18" charset="0"/>
              </a:rPr>
              <a:t>Стр. 73 «психиатр подростковый участковый»</a:t>
            </a:r>
          </a:p>
          <a:p>
            <a:pPr marL="0" indent="0">
              <a:buNone/>
            </a:pPr>
            <a:r>
              <a:rPr lang="ru-RU" sz="1400" dirty="0">
                <a:latin typeface="Times New Roman" panose="02020603050405020304" pitchFamily="18" charset="0"/>
                <a:cs typeface="Times New Roman" panose="02020603050405020304" pitchFamily="18" charset="0"/>
              </a:rPr>
              <a:t>Стр. 75 «психиатр – нарколог участковый»</a:t>
            </a:r>
          </a:p>
          <a:p>
            <a:pPr marL="0" indent="0">
              <a:buNone/>
            </a:pPr>
            <a:r>
              <a:rPr lang="ru-RU" sz="1400" dirty="0">
                <a:latin typeface="Times New Roman" panose="02020603050405020304" pitchFamily="18" charset="0"/>
                <a:cs typeface="Times New Roman" panose="02020603050405020304" pitchFamily="18" charset="0"/>
              </a:rPr>
              <a:t>Стр. 137 «зоолог»</a:t>
            </a:r>
          </a:p>
          <a:p>
            <a:pPr marL="0" indent="0">
              <a:buNone/>
            </a:pPr>
            <a:r>
              <a:rPr lang="ru-RU" sz="1400" dirty="0">
                <a:latin typeface="Times New Roman" panose="02020603050405020304" pitchFamily="18" charset="0"/>
                <a:cs typeface="Times New Roman" panose="02020603050405020304" pitchFamily="18" charset="0"/>
              </a:rPr>
              <a:t>Стр. 140 «энтомолог»</a:t>
            </a:r>
          </a:p>
          <a:p>
            <a:pPr marL="0" indent="0">
              <a:buNone/>
            </a:pPr>
            <a:r>
              <a:rPr lang="ru-RU" sz="1400" dirty="0">
                <a:latin typeface="Times New Roman" panose="02020603050405020304" pitchFamily="18" charset="0"/>
                <a:cs typeface="Times New Roman" panose="02020603050405020304" pitchFamily="18" charset="0"/>
              </a:rPr>
              <a:t>Стр. 197 «помощник энтомолога»</a:t>
            </a:r>
          </a:p>
          <a:p>
            <a:pPr marL="0" indent="0">
              <a:buNone/>
            </a:pPr>
            <a:r>
              <a:rPr lang="ru-RU" sz="1600" dirty="0">
                <a:latin typeface="Times New Roman" panose="02020603050405020304" pitchFamily="18" charset="0"/>
                <a:cs typeface="Times New Roman" panose="02020603050405020304" pitchFamily="18" charset="0"/>
              </a:rPr>
              <a:t>Руководствоваться, что должности сохраняются для лиц, принятых на должность до 1 сентября 2023</a:t>
            </a:r>
          </a:p>
        </p:txBody>
      </p:sp>
      <p:sp>
        <p:nvSpPr>
          <p:cNvPr id="4" name="Объект 3">
            <a:extLst>
              <a:ext uri="{FF2B5EF4-FFF2-40B4-BE49-F238E27FC236}">
                <a16:creationId xmlns:a16="http://schemas.microsoft.com/office/drawing/2014/main" id="{EF471DA7-22C1-C908-FBE5-4B5A9A5696FD}"/>
              </a:ext>
            </a:extLst>
          </p:cNvPr>
          <p:cNvSpPr>
            <a:spLocks noGrp="1"/>
          </p:cNvSpPr>
          <p:nvPr>
            <p:ph sz="quarter" idx="14"/>
          </p:nvPr>
        </p:nvSpPr>
        <p:spPr>
          <a:xfrm>
            <a:off x="6172200" y="1224794"/>
            <a:ext cx="5105400" cy="4566406"/>
          </a:xfrm>
        </p:spPr>
        <p:txBody>
          <a:bodyPr/>
          <a:lstStyle/>
          <a:p>
            <a:r>
              <a:rPr lang="ru-RU" dirty="0">
                <a:latin typeface="Times New Roman" panose="02020603050405020304" pitchFamily="18" charset="0"/>
                <a:cs typeface="Times New Roman" panose="02020603050405020304" pitchFamily="18" charset="0"/>
              </a:rPr>
              <a:t>При заполнении строки 221 «Лаборанты»</a:t>
            </a:r>
          </a:p>
          <a:p>
            <a:pPr marL="0" indent="0">
              <a:buNone/>
            </a:pPr>
            <a:r>
              <a:rPr lang="ru-RU" sz="1800" dirty="0">
                <a:latin typeface="Times New Roman" panose="02020603050405020304" pitchFamily="18" charset="0"/>
                <a:cs typeface="Times New Roman" panose="02020603050405020304" pitchFamily="18" charset="0"/>
              </a:rPr>
              <a:t>Руководствоваться, что должности сохраняется для лиц, принятых на должность до 1 октября 1999 года.</a:t>
            </a:r>
          </a:p>
        </p:txBody>
      </p:sp>
      <p:sp>
        <p:nvSpPr>
          <p:cNvPr id="5" name="Прямоугольник 4">
            <a:extLst>
              <a:ext uri="{FF2B5EF4-FFF2-40B4-BE49-F238E27FC236}">
                <a16:creationId xmlns:a16="http://schemas.microsoft.com/office/drawing/2014/main" id="{8176D481-3E51-0036-3A24-829DE29C40A6}"/>
              </a:ext>
            </a:extLst>
          </p:cNvPr>
          <p:cNvSpPr/>
          <p:nvPr/>
        </p:nvSpPr>
        <p:spPr>
          <a:xfrm>
            <a:off x="846662" y="5408102"/>
            <a:ext cx="9824134" cy="76619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u-RU" sz="2400" dirty="0">
                <a:latin typeface="Times New Roman" panose="02020603050405020304" pitchFamily="18" charset="0"/>
                <a:cs typeface="Times New Roman" panose="02020603050405020304" pitchFamily="18" charset="0"/>
              </a:rPr>
              <a:t>При увеличении штатных должностей и физических лиц с итогами предыдущего года предоставить пояснительную записку</a:t>
            </a:r>
          </a:p>
        </p:txBody>
      </p:sp>
    </p:spTree>
    <p:extLst>
      <p:ext uri="{BB962C8B-B14F-4D97-AF65-F5344CB8AC3E}">
        <p14:creationId xmlns:p14="http://schemas.microsoft.com/office/powerpoint/2010/main" val="1093684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969FA17-C2B9-4F7B-B4E3-F99CFB84F576}"/>
              </a:ext>
            </a:extLst>
          </p:cNvPr>
          <p:cNvSpPr>
            <a:spLocks noGrp="1"/>
          </p:cNvSpPr>
          <p:nvPr>
            <p:ph type="title"/>
          </p:nvPr>
        </p:nvSpPr>
        <p:spPr>
          <a:xfrm>
            <a:off x="913774" y="828563"/>
            <a:ext cx="10351752" cy="580787"/>
          </a:xfrm>
        </p:spPr>
        <p:txBody>
          <a:bodyPr>
            <a:normAutofit fontScale="90000"/>
          </a:bodyPr>
          <a:lstStyle/>
          <a:p>
            <a:r>
              <a:rPr lang="ru-RU" dirty="0">
                <a:latin typeface="Times New Roman" panose="02020603050405020304" pitchFamily="18" charset="0"/>
                <a:cs typeface="Times New Roman" panose="02020603050405020304" pitchFamily="18" charset="0"/>
              </a:rPr>
              <a:t>Пояснительные</a:t>
            </a:r>
          </a:p>
        </p:txBody>
      </p:sp>
      <p:sp>
        <p:nvSpPr>
          <p:cNvPr id="3" name="Текст 2">
            <a:extLst>
              <a:ext uri="{FF2B5EF4-FFF2-40B4-BE49-F238E27FC236}">
                <a16:creationId xmlns:a16="http://schemas.microsoft.com/office/drawing/2014/main" id="{9A56D500-7096-4912-ADCA-DBCB8043566B}"/>
              </a:ext>
            </a:extLst>
          </p:cNvPr>
          <p:cNvSpPr>
            <a:spLocks noGrp="1"/>
          </p:cNvSpPr>
          <p:nvPr>
            <p:ph type="body" idx="1"/>
          </p:nvPr>
        </p:nvSpPr>
        <p:spPr>
          <a:xfrm>
            <a:off x="913774" y="1577130"/>
            <a:ext cx="10351752" cy="4806891"/>
          </a:xfrm>
        </p:spPr>
        <p:txBody>
          <a:bodyPr>
            <a:normAutofit fontScale="85000" lnSpcReduction="20000"/>
          </a:bodyPr>
          <a:lstStyle/>
          <a:p>
            <a:pPr algn="l"/>
            <a:r>
              <a:rPr lang="ru-RU" sz="1500" dirty="0">
                <a:solidFill>
                  <a:schemeClr val="tx1"/>
                </a:solidFill>
                <a:latin typeface="Times New Roman" panose="02020603050405020304" pitchFamily="18" charset="0"/>
                <a:cs typeface="Times New Roman" panose="02020603050405020304" pitchFamily="18" charset="0"/>
              </a:rPr>
              <a:t>К таблице 1100 прилагаются следующие  пояснительные записки:</a:t>
            </a:r>
          </a:p>
          <a:p>
            <a:pPr marL="342900" indent="-342900" algn="l">
              <a:buAutoNum type="arabicPeriod"/>
            </a:pPr>
            <a:r>
              <a:rPr lang="ru-RU" sz="1500" dirty="0">
                <a:solidFill>
                  <a:schemeClr val="tx1"/>
                </a:solidFill>
                <a:latin typeface="Times New Roman" panose="02020603050405020304" pitchFamily="18" charset="0"/>
                <a:cs typeface="Times New Roman" panose="02020603050405020304" pitchFamily="18" charset="0"/>
              </a:rPr>
              <a:t>При указании данных в стр. 33 гр. 5,6 и 10 (врачи неонатологи в подразделениях, оказывающих медицинскую помощь в амбулаторных условиях);</a:t>
            </a:r>
          </a:p>
          <a:p>
            <a:pPr marL="342900" indent="-342900" algn="l">
              <a:buAutoNum type="arabicPeriod"/>
            </a:pPr>
            <a:r>
              <a:rPr lang="ru-RU" sz="1500" dirty="0">
                <a:solidFill>
                  <a:schemeClr val="tx1"/>
                </a:solidFill>
                <a:latin typeface="Times New Roman" panose="02020603050405020304" pitchFamily="18" charset="0"/>
                <a:cs typeface="Times New Roman" panose="02020603050405020304" pitchFamily="18" charset="0"/>
              </a:rPr>
              <a:t>При увеличении штатных должностей и числа физических лиц к итогу предыдущего года по стр. 23, 27, 43,48,72,73,75, 97,101, 137,140, 197,221.</a:t>
            </a:r>
          </a:p>
          <a:p>
            <a:pPr marL="342900" indent="-342900" algn="l">
              <a:buAutoNum type="arabicPeriod"/>
            </a:pPr>
            <a:r>
              <a:rPr lang="ru-RU" sz="1500" dirty="0">
                <a:solidFill>
                  <a:schemeClr val="tx1"/>
                </a:solidFill>
                <a:latin typeface="Times New Roman" panose="02020603050405020304" pitchFamily="18" charset="0"/>
                <a:cs typeface="Times New Roman" panose="02020603050405020304" pitchFamily="18" charset="0"/>
              </a:rPr>
              <a:t>При указании данных в строках 66 и 177 гр.5,6,10 (врачи приемного отделения и медицинские сестры приемного отделения в подразделениях, оказывающих медицинскую помощь в амбулаторных условиях); </a:t>
            </a:r>
            <a:r>
              <a:rPr kumimoji="0" lang="ru-RU" sz="15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lang="ru-RU" sz="1500" dirty="0">
                <a:solidFill>
                  <a:schemeClr val="tx1"/>
                </a:solidFill>
                <a:latin typeface="Times New Roman" panose="02020603050405020304" pitchFamily="18" charset="0"/>
                <a:cs typeface="Times New Roman" panose="02020603050405020304" pitchFamily="18" charset="0"/>
              </a:rPr>
              <a:t> по указанным строкам врачи и мед. сестры идут по гр. 7,8,11 – в  стационарных условиях.</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lang="ru-RU" sz="1500" dirty="0">
                <a:solidFill>
                  <a:schemeClr val="tx1"/>
                </a:solidFill>
                <a:latin typeface="Times New Roman" panose="02020603050405020304" pitchFamily="18" charset="0"/>
                <a:cs typeface="Times New Roman" panose="02020603050405020304" pitchFamily="18" charset="0"/>
              </a:rPr>
              <a:t>При указании данных в стр. 93 гр.5,6 и 10 (</a:t>
            </a:r>
            <a:r>
              <a:rPr lang="ru-RU" sz="1500" dirty="0" err="1">
                <a:solidFill>
                  <a:schemeClr val="tx1"/>
                </a:solidFill>
                <a:latin typeface="Times New Roman" panose="02020603050405020304" pitchFamily="18" charset="0"/>
                <a:cs typeface="Times New Roman" panose="02020603050405020304" pitchFamily="18" charset="0"/>
              </a:rPr>
              <a:t>судебно</a:t>
            </a:r>
            <a:r>
              <a:rPr lang="ru-RU" sz="1500" dirty="0">
                <a:solidFill>
                  <a:schemeClr val="tx1"/>
                </a:solidFill>
                <a:latin typeface="Times New Roman" panose="02020603050405020304" pitchFamily="18" charset="0"/>
                <a:cs typeface="Times New Roman" panose="02020603050405020304" pitchFamily="18" charset="0"/>
              </a:rPr>
              <a:t> - медицинские эксперты </a:t>
            </a:r>
            <a:r>
              <a:rPr kumimoji="0" lang="ru-RU" sz="15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в подразделениях, оказывающих медицинскую помощь в амбулаторных условиях). </a:t>
            </a:r>
            <a:r>
              <a:rPr kumimoji="0" lang="ru-RU" sz="1500" b="0" i="0" u="none" strike="noStrike" kern="1200" cap="all"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Судебно</a:t>
            </a:r>
            <a:r>
              <a:rPr kumimoji="0" lang="ru-RU" sz="15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медицинские эксперты </a:t>
            </a:r>
            <a:r>
              <a:rPr kumimoji="0" lang="ru-RU" sz="15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это особый тип и указываются в гр. 3,4,9.</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lang="ru-RU" sz="1500" dirty="0">
                <a:solidFill>
                  <a:schemeClr val="tx1"/>
                </a:solidFill>
                <a:latin typeface="Times New Roman" panose="02020603050405020304" pitchFamily="18" charset="0"/>
                <a:cs typeface="Times New Roman" panose="02020603050405020304" pitchFamily="18" charset="0"/>
              </a:rPr>
              <a:t>Стр. 124 «прочие врачи» по наименованию должностей;</a:t>
            </a:r>
            <a:r>
              <a:rPr kumimoji="0" lang="ru-RU" sz="15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 </a:t>
            </a:r>
            <a:r>
              <a:rPr lang="ru-RU" sz="1500" dirty="0">
                <a:solidFill>
                  <a:schemeClr val="tx1"/>
                </a:solidFill>
                <a:latin typeface="Times New Roman" panose="02020603050405020304" pitchFamily="18" charset="0"/>
                <a:cs typeface="Times New Roman" panose="02020603050405020304" pitchFamily="18" charset="0"/>
              </a:rPr>
              <a:t>д. б. пустая!</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kumimoji="0" lang="ru-RU" sz="15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Расшифровка стр. 154 «заведующие» по наименованию должностей;</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kumimoji="0" lang="ru-RU" sz="15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Расшифровка стр. 188 «прочие должности медицинских сестер»;</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kumimoji="0" lang="ru-RU" sz="15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Расшифровка стр. 204 «прочий средний медицинский персонал»; д. б. пустая!</a:t>
            </a:r>
            <a:endParaRPr kumimoji="0" lang="ru-RU" sz="15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kumimoji="0" lang="ru-RU" sz="15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Расшифровка стр. 224 «специалисты не завершившие освоение образовательных программ высшего медицинского образования (студенты)»;</a:t>
            </a: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r>
              <a:rPr lang="ru-RU" sz="1500" dirty="0">
                <a:solidFill>
                  <a:schemeClr val="tx1"/>
                </a:solidFill>
                <a:latin typeface="Times New Roman" panose="02020603050405020304" pitchFamily="18" charset="0"/>
                <a:cs typeface="Times New Roman" panose="02020603050405020304" pitchFamily="18" charset="0"/>
              </a:rPr>
              <a:t>При наличие разницы  между графами 9 и 15 -16  (имеющие сертификат и аккредитацию – разницу пояснить)</a:t>
            </a:r>
            <a:endParaRPr kumimoji="0" lang="ru-RU" sz="15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marR="0" lvl="0" indent="-3429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AutoNum type="arabicPeriod"/>
              <a:tabLst/>
              <a:defRPr/>
            </a:pPr>
            <a:endParaRPr kumimoji="0" lang="ru-RU" sz="1400" b="0" i="0" u="none" strike="noStrike" kern="1200" cap="all" spc="0" normalizeH="0" baseline="0" noProof="0" dirty="0">
              <a:ln>
                <a:noFill/>
              </a:ln>
              <a:solidFill>
                <a:prstClr val="white">
                  <a:lumMod val="50000"/>
                </a:prstClr>
              </a:solidFill>
              <a:effectLst/>
              <a:uLnTx/>
              <a:uFillTx/>
              <a:latin typeface="Times New Roman" panose="02020603050405020304" pitchFamily="18" charset="0"/>
              <a:ea typeface="+mn-ea"/>
              <a:cs typeface="Times New Roman" panose="02020603050405020304" pitchFamily="18" charset="0"/>
            </a:endParaRPr>
          </a:p>
          <a:p>
            <a:pPr marL="342900" indent="-342900" algn="l">
              <a:buAutoNum type="arabicPeriod"/>
            </a:pPr>
            <a:endParaRPr lang="ru-RU" sz="1400" dirty="0">
              <a:latin typeface="Times New Roman" panose="02020603050405020304" pitchFamily="18" charset="0"/>
              <a:cs typeface="Times New Roman" panose="02020603050405020304" pitchFamily="18" charset="0"/>
            </a:endParaRPr>
          </a:p>
          <a:p>
            <a:pPr algn="l"/>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15864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F8723B3-C874-4EDB-B166-B63332F6D6D6}"/>
              </a:ext>
            </a:extLst>
          </p:cNvPr>
          <p:cNvSpPr>
            <a:spLocks noGrp="1"/>
          </p:cNvSpPr>
          <p:nvPr>
            <p:ph type="title"/>
          </p:nvPr>
        </p:nvSpPr>
        <p:spPr>
          <a:xfrm>
            <a:off x="913775" y="618518"/>
            <a:ext cx="10364451" cy="589498"/>
          </a:xfrm>
        </p:spPr>
        <p:txBody>
          <a:bodyPr>
            <a:normAutofit fontScale="90000"/>
          </a:bodyPr>
          <a:lstStyle/>
          <a:p>
            <a:r>
              <a:rPr lang="ru-RU" dirty="0">
                <a:latin typeface="Times New Roman" panose="02020603050405020304" pitchFamily="18" charset="0"/>
                <a:cs typeface="Times New Roman" panose="02020603050405020304" pitchFamily="18" charset="0"/>
              </a:rPr>
              <a:t>Форма 30 таблица  1105 «Скорая Медицинская Помощь»</a:t>
            </a:r>
          </a:p>
        </p:txBody>
      </p:sp>
      <p:sp>
        <p:nvSpPr>
          <p:cNvPr id="3" name="Объект 2">
            <a:extLst>
              <a:ext uri="{FF2B5EF4-FFF2-40B4-BE49-F238E27FC236}">
                <a16:creationId xmlns:a16="http://schemas.microsoft.com/office/drawing/2014/main" id="{CA84567E-6817-45BB-8699-90BB08408B3A}"/>
              </a:ext>
            </a:extLst>
          </p:cNvPr>
          <p:cNvSpPr>
            <a:spLocks noGrp="1"/>
          </p:cNvSpPr>
          <p:nvPr>
            <p:ph sz="quarter" idx="13"/>
          </p:nvPr>
        </p:nvSpPr>
        <p:spPr>
          <a:xfrm>
            <a:off x="913774" y="1384183"/>
            <a:ext cx="10363826" cy="5108895"/>
          </a:xfrm>
        </p:spPr>
        <p:txBody>
          <a:bodyPr>
            <a:normAutofit/>
          </a:bodyPr>
          <a:lstStyle/>
          <a:p>
            <a:r>
              <a:rPr lang="ru-RU" dirty="0">
                <a:latin typeface="Times New Roman" panose="02020603050405020304" pitchFamily="18" charset="0"/>
                <a:cs typeface="Times New Roman" panose="02020603050405020304" pitchFamily="18" charset="0"/>
              </a:rPr>
              <a:t>Таблица включает сведения о штатных, занятых должностях и физических лицах врачей, среднего мед. персонала, младшего мед. персонала, прочего персонала.</a:t>
            </a:r>
          </a:p>
          <a:p>
            <a:r>
              <a:rPr lang="ru-RU" dirty="0">
                <a:latin typeface="Times New Roman" panose="02020603050405020304" pitchFamily="18" charset="0"/>
                <a:cs typeface="Times New Roman" panose="02020603050405020304" pitchFamily="18" charset="0"/>
              </a:rPr>
              <a:t>Прочий персонал всего (стр. 4): – это водители, специалисты с высшим немедицинским образованием, провизоры, фармацевты и прочий персонал. </a:t>
            </a:r>
          </a:p>
          <a:p>
            <a:r>
              <a:rPr lang="ru-RU" dirty="0">
                <a:latin typeface="Times New Roman" panose="02020603050405020304" pitchFamily="18" charset="0"/>
                <a:cs typeface="Times New Roman" panose="02020603050405020304" pitchFamily="18" charset="0"/>
              </a:rPr>
              <a:t>Водители, работающие на станции СМП , указываются в стр. 218 таб. 1100</a:t>
            </a:r>
          </a:p>
          <a:p>
            <a:r>
              <a:rPr lang="ru-RU" dirty="0">
                <a:latin typeface="Times New Roman" panose="02020603050405020304" pitchFamily="18" charset="0"/>
                <a:cs typeface="Times New Roman" panose="02020603050405020304" pitchFamily="18" charset="0"/>
              </a:rPr>
              <a:t>Врачи всего стр. 1 таб.1105 = сумме строк 1.1 – 1.6</a:t>
            </a:r>
          </a:p>
          <a:p>
            <a:r>
              <a:rPr lang="ru-RU" dirty="0">
                <a:latin typeface="Times New Roman" panose="02020603050405020304" pitchFamily="18" charset="0"/>
                <a:cs typeface="Times New Roman" panose="02020603050405020304" pitchFamily="18" charset="0"/>
              </a:rPr>
              <a:t>Врачи выездной бригады СМП из таб. 1100 стр.85</a:t>
            </a:r>
          </a:p>
          <a:p>
            <a:r>
              <a:rPr lang="ru-RU" dirty="0">
                <a:solidFill>
                  <a:srgbClr val="FF0000"/>
                </a:solidFill>
                <a:latin typeface="Times New Roman" panose="02020603050405020304" pitchFamily="18" charset="0"/>
                <a:cs typeface="Times New Roman" panose="02020603050405020304" pitchFamily="18" charset="0"/>
              </a:rPr>
              <a:t>Должность старшего врача выездной бригады СМП </a:t>
            </a:r>
            <a:r>
              <a:rPr lang="ru-RU" dirty="0">
                <a:latin typeface="Times New Roman" panose="02020603050405020304" pitchFamily="18" charset="0"/>
                <a:cs typeface="Times New Roman" panose="02020603050405020304" pitchFamily="18" charset="0"/>
              </a:rPr>
              <a:t>в новой номенклатуре </a:t>
            </a:r>
            <a:r>
              <a:rPr lang="ru-RU" dirty="0">
                <a:solidFill>
                  <a:srgbClr val="FF0000"/>
                </a:solidFill>
                <a:latin typeface="Times New Roman" panose="02020603050405020304" pitchFamily="18" charset="0"/>
                <a:cs typeface="Times New Roman" panose="02020603050405020304" pitchFamily="18" charset="0"/>
              </a:rPr>
              <a:t>не предусмотрена </a:t>
            </a:r>
            <a:r>
              <a:rPr lang="ru-RU" dirty="0">
                <a:latin typeface="Times New Roman" panose="02020603050405020304" pitchFamily="18" charset="0"/>
                <a:cs typeface="Times New Roman" panose="02020603050405020304" pitchFamily="18" charset="0"/>
              </a:rPr>
              <a:t>(Приказ Минздрава РФ от 2 мая 2023 года №205н « Об утверждении номенклатуры должностей медицинских работников и фармацевтических работников»).</a:t>
            </a:r>
          </a:p>
          <a:p>
            <a:r>
              <a:rPr lang="ru-RU" dirty="0">
                <a:latin typeface="Times New Roman" panose="02020603050405020304" pitchFamily="18" charset="0"/>
                <a:cs typeface="Times New Roman" panose="02020603050405020304" pitchFamily="18" charset="0"/>
              </a:rPr>
              <a:t>Фельдшеры всего (из таб.1100 стр.199):</a:t>
            </a:r>
          </a:p>
          <a:p>
            <a:pPr marL="0" indent="0">
              <a:buNone/>
            </a:pPr>
            <a:r>
              <a:rPr lang="ru-RU" dirty="0">
                <a:latin typeface="Times New Roman" panose="02020603050405020304" pitchFamily="18" charset="0"/>
                <a:cs typeface="Times New Roman" panose="02020603050405020304" pitchFamily="18" charset="0"/>
              </a:rPr>
              <a:t>      - в том числе Фельдшеры СМП таб.1100 стр.201</a:t>
            </a:r>
          </a:p>
          <a:p>
            <a:pPr marL="0" indent="0">
              <a:buNone/>
            </a:pPr>
            <a:r>
              <a:rPr lang="ru-RU" dirty="0">
                <a:latin typeface="Times New Roman" panose="02020603050405020304" pitchFamily="18" charset="0"/>
                <a:cs typeface="Times New Roman" panose="02020603050405020304" pitchFamily="18" charset="0"/>
              </a:rPr>
              <a:t>      - по приему вызовов таб.1100 стр.203</a:t>
            </a:r>
          </a:p>
          <a:p>
            <a:endParaRPr lang="ru-RU" dirty="0"/>
          </a:p>
        </p:txBody>
      </p:sp>
    </p:spTree>
    <p:extLst>
      <p:ext uri="{BB962C8B-B14F-4D97-AF65-F5344CB8AC3E}">
        <p14:creationId xmlns:p14="http://schemas.microsoft.com/office/powerpoint/2010/main" val="1264408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11588B-B170-3B24-66E6-5D89B94507D8}"/>
              </a:ext>
            </a:extLst>
          </p:cNvPr>
          <p:cNvSpPr>
            <a:spLocks noGrp="1"/>
          </p:cNvSpPr>
          <p:nvPr>
            <p:ph type="title"/>
          </p:nvPr>
        </p:nvSpPr>
        <p:spPr>
          <a:xfrm>
            <a:off x="1812023" y="624110"/>
            <a:ext cx="9692590" cy="843963"/>
          </a:xfrm>
        </p:spPr>
        <p:txBody>
          <a:bodyPr>
            <a:normAutofit/>
          </a:bodyPr>
          <a:lstStyle/>
          <a:p>
            <a:r>
              <a:rPr lang="ru-RU" sz="2400" b="1" dirty="0">
                <a:latin typeface="Times New Roman" panose="02020603050405020304" pitchFamily="18" charset="0"/>
                <a:cs typeface="Times New Roman" panose="02020603050405020304" pitchFamily="18" charset="0"/>
              </a:rPr>
              <a:t>Средний медицинский персонал ФАП, ФП (таб. 1102)</a:t>
            </a:r>
          </a:p>
        </p:txBody>
      </p:sp>
      <p:sp>
        <p:nvSpPr>
          <p:cNvPr id="3" name="Объект 2">
            <a:extLst>
              <a:ext uri="{FF2B5EF4-FFF2-40B4-BE49-F238E27FC236}">
                <a16:creationId xmlns:a16="http://schemas.microsoft.com/office/drawing/2014/main" id="{0F2AC030-6304-58D1-AF49-8E3EB1E23F77}"/>
              </a:ext>
            </a:extLst>
          </p:cNvPr>
          <p:cNvSpPr>
            <a:spLocks noGrp="1"/>
          </p:cNvSpPr>
          <p:nvPr>
            <p:ph idx="1"/>
          </p:nvPr>
        </p:nvSpPr>
        <p:spPr>
          <a:xfrm>
            <a:off x="1568741" y="1540189"/>
            <a:ext cx="9793258" cy="3777622"/>
          </a:xfrm>
        </p:spPr>
        <p:txBody>
          <a:bodyPr/>
          <a:lstStyle/>
          <a:p>
            <a:r>
              <a:rPr lang="ru-RU" dirty="0">
                <a:latin typeface="Times New Roman" panose="02020603050405020304" pitchFamily="18" charset="0"/>
                <a:cs typeface="Times New Roman" panose="02020603050405020304" pitchFamily="18" charset="0"/>
              </a:rPr>
              <a:t>Штаты фельдшерских здравпунктов, организованных на предприятиях, для обслуживания работников в т. 1102 – </a:t>
            </a:r>
            <a:r>
              <a:rPr lang="ru-RU" b="1" dirty="0">
                <a:latin typeface="Times New Roman" panose="02020603050405020304" pitchFamily="18" charset="0"/>
                <a:cs typeface="Times New Roman" panose="02020603050405020304" pitchFamily="18" charset="0"/>
              </a:rPr>
              <a:t>не входят.</a:t>
            </a:r>
          </a:p>
          <a:p>
            <a:r>
              <a:rPr lang="ru-RU" dirty="0">
                <a:latin typeface="Times New Roman" panose="02020603050405020304" pitchFamily="18" charset="0"/>
                <a:cs typeface="Times New Roman" panose="02020603050405020304" pitchFamily="18" charset="0"/>
              </a:rPr>
              <a:t>Штаты передвижных ФАП в таб. 1102  входят.</a:t>
            </a:r>
          </a:p>
        </p:txBody>
      </p:sp>
    </p:spTree>
    <p:extLst>
      <p:ext uri="{BB962C8B-B14F-4D97-AF65-F5344CB8AC3E}">
        <p14:creationId xmlns:p14="http://schemas.microsoft.com/office/powerpoint/2010/main" val="21870949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B839CD9-F9B8-4D62-8424-D9BA4923390B}"/>
              </a:ext>
            </a:extLst>
          </p:cNvPr>
          <p:cNvSpPr>
            <a:spLocks noGrp="1"/>
          </p:cNvSpPr>
          <p:nvPr>
            <p:ph type="title"/>
          </p:nvPr>
        </p:nvSpPr>
        <p:spPr>
          <a:xfrm>
            <a:off x="913775" y="618518"/>
            <a:ext cx="10364451" cy="448284"/>
          </a:xfrm>
        </p:spPr>
        <p:txBody>
          <a:bodyPr>
            <a:normAutofit fontScale="90000"/>
          </a:bodyPr>
          <a:lstStyle/>
          <a:p>
            <a:r>
              <a:rPr lang="ru-RU" dirty="0">
                <a:latin typeface="Times New Roman" panose="02020603050405020304" pitchFamily="18" charset="0"/>
                <a:cs typeface="Times New Roman" panose="02020603050405020304" pitchFamily="18" charset="0"/>
              </a:rPr>
              <a:t>Форма 30 таблица 1108 </a:t>
            </a:r>
            <a:r>
              <a:rPr lang="ru-RU" sz="2200" dirty="0">
                <a:latin typeface="Times New Roman" panose="02020603050405020304" pitchFamily="18" charset="0"/>
                <a:cs typeface="Times New Roman" panose="02020603050405020304" pitchFamily="18" charset="0"/>
              </a:rPr>
              <a:t>(Новая таблица)</a:t>
            </a:r>
          </a:p>
        </p:txBody>
      </p:sp>
      <p:sp>
        <p:nvSpPr>
          <p:cNvPr id="3" name="Объект 2">
            <a:extLst>
              <a:ext uri="{FF2B5EF4-FFF2-40B4-BE49-F238E27FC236}">
                <a16:creationId xmlns:a16="http://schemas.microsoft.com/office/drawing/2014/main" id="{D7560B33-D1B2-4D25-9C40-11B1D2C2673E}"/>
              </a:ext>
            </a:extLst>
          </p:cNvPr>
          <p:cNvSpPr>
            <a:spLocks noGrp="1"/>
          </p:cNvSpPr>
          <p:nvPr>
            <p:ph sz="quarter" idx="13"/>
          </p:nvPr>
        </p:nvSpPr>
        <p:spPr>
          <a:xfrm>
            <a:off x="913774" y="1157682"/>
            <a:ext cx="10363826" cy="5081800"/>
          </a:xfrm>
        </p:spPr>
        <p:txBody>
          <a:bodyPr>
            <a:normAutofit/>
          </a:bodyPr>
          <a:lstStyle/>
          <a:p>
            <a:r>
              <a:rPr lang="ru-RU" dirty="0">
                <a:latin typeface="Times New Roman" panose="02020603050405020304" pitchFamily="18" charset="0"/>
                <a:cs typeface="Times New Roman" panose="02020603050405020304" pitchFamily="18" charset="0"/>
              </a:rPr>
              <a:t>Из числа физических лиц врачей – стажеров (табл. 1100 стр.86 гр. 9)ординаторы второго года обучения, чел. _________</a:t>
            </a:r>
          </a:p>
          <a:p>
            <a:pPr marL="0" indent="0">
              <a:buNone/>
            </a:pPr>
            <a:endParaRPr lang="ru-RU" dirty="0">
              <a:latin typeface="Times New Roman" panose="02020603050405020304" pitchFamily="18" charset="0"/>
              <a:cs typeface="Times New Roman" panose="02020603050405020304" pitchFamily="18" charset="0"/>
            </a:endParaRPr>
          </a:p>
          <a:p>
            <a:pPr marL="0" indent="0">
              <a:buNone/>
            </a:pPr>
            <a:r>
              <a:rPr lang="ru-RU" sz="3200" dirty="0">
                <a:latin typeface="Times New Roman" panose="02020603050405020304" pitchFamily="18" charset="0"/>
                <a:cs typeface="Times New Roman" panose="02020603050405020304" pitchFamily="18" charset="0"/>
              </a:rPr>
              <a:t>Форма 30 таблица 1109</a:t>
            </a:r>
          </a:p>
          <a:p>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Возраст работников указывается по состоянию на конец отчетного года (полных лет).</a:t>
            </a:r>
          </a:p>
          <a:p>
            <a:r>
              <a:rPr lang="ru-RU" dirty="0">
                <a:latin typeface="Times New Roman" panose="02020603050405020304" pitchFamily="18" charset="0"/>
                <a:cs typeface="Times New Roman" panose="02020603050405020304" pitchFamily="18" charset="0"/>
              </a:rPr>
              <a:t>представляются данные о физических лицах медицинских и фармацевтических работников по возрастным категориям. Сумма строк по половозрастному разрезу должна быть равна соответствующим данным таблицы 1100.</a:t>
            </a:r>
          </a:p>
          <a:p>
            <a:r>
              <a:rPr lang="ru-RU" dirty="0">
                <a:latin typeface="Times New Roman" panose="02020603050405020304" pitchFamily="18" charset="0"/>
                <a:cs typeface="Times New Roman" panose="02020603050405020304" pitchFamily="18" charset="0"/>
              </a:rPr>
              <a:t>Данные по строкам 11 и 12 «специалисты с высшим немедицинским образованием» указываются из строки 127 «специалисты с высшим немедицинским образованием» графы 9 таблицы 1100.</a:t>
            </a:r>
          </a:p>
        </p:txBody>
      </p:sp>
    </p:spTree>
    <p:extLst>
      <p:ext uri="{BB962C8B-B14F-4D97-AF65-F5344CB8AC3E}">
        <p14:creationId xmlns:p14="http://schemas.microsoft.com/office/powerpoint/2010/main" val="478244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98FAD9-97B9-199E-BB3B-E5FC1B1ACACE}"/>
              </a:ext>
            </a:extLst>
          </p:cNvPr>
          <p:cNvSpPr>
            <a:spLocks noGrp="1"/>
          </p:cNvSpPr>
          <p:nvPr>
            <p:ph type="title"/>
          </p:nvPr>
        </p:nvSpPr>
        <p:spPr>
          <a:xfrm>
            <a:off x="2589211" y="545284"/>
            <a:ext cx="8915399" cy="780177"/>
          </a:xfrm>
        </p:spPr>
        <p:txBody>
          <a:bodyPr>
            <a:noAutofit/>
          </a:bodyPr>
          <a:lstStyle/>
          <a:p>
            <a:r>
              <a:rPr lang="ru-RU" sz="3600" b="1" i="0" u="none" strike="noStrike" baseline="0" dirty="0">
                <a:solidFill>
                  <a:srgbClr val="C1493E"/>
                </a:solidFill>
                <a:latin typeface="Times New Roman" panose="02020603050405020304" pitchFamily="18" charset="0"/>
                <a:cs typeface="Times New Roman" panose="02020603050405020304" pitchFamily="18" charset="0"/>
              </a:rPr>
              <a:t>Участки МО, оказывающие мед. помощь  амбулаторных условиях (т. 1107) </a:t>
            </a:r>
            <a:endParaRPr lang="ru-RU" sz="3600" dirty="0">
              <a:latin typeface="Times New Roman" panose="02020603050405020304" pitchFamily="18" charset="0"/>
              <a:cs typeface="Times New Roman" panose="02020603050405020304" pitchFamily="18" charset="0"/>
            </a:endParaRPr>
          </a:p>
        </p:txBody>
      </p:sp>
      <p:sp>
        <p:nvSpPr>
          <p:cNvPr id="3" name="Текст 2">
            <a:extLst>
              <a:ext uri="{FF2B5EF4-FFF2-40B4-BE49-F238E27FC236}">
                <a16:creationId xmlns:a16="http://schemas.microsoft.com/office/drawing/2014/main" id="{CD5C80D9-96BC-6B04-32C8-FDB37B7AFA8B}"/>
              </a:ext>
            </a:extLst>
          </p:cNvPr>
          <p:cNvSpPr>
            <a:spLocks noGrp="1"/>
          </p:cNvSpPr>
          <p:nvPr>
            <p:ph type="body" idx="1"/>
          </p:nvPr>
        </p:nvSpPr>
        <p:spPr>
          <a:xfrm>
            <a:off x="2396265" y="1593908"/>
            <a:ext cx="8915399" cy="5125674"/>
          </a:xfrm>
        </p:spPr>
        <p:txBody>
          <a:bodyPr>
            <a:normAutofit fontScale="77500" lnSpcReduction="20000"/>
          </a:bodyPr>
          <a:lstStyle/>
          <a:p>
            <a:r>
              <a:rPr lang="ru-RU" b="0" i="0" u="none" strike="noStrike" baseline="0" dirty="0">
                <a:solidFill>
                  <a:srgbClr val="21272E"/>
                </a:solidFill>
                <a:latin typeface="Montserrat" panose="00000500000000000000" pitchFamily="2" charset="-52"/>
              </a:rPr>
              <a:t>В медицинских организациях могут быть организованы участки:</a:t>
            </a:r>
          </a:p>
          <a:p>
            <a:r>
              <a:rPr lang="ru-RU" b="0" i="0" u="none" strike="noStrike" baseline="0" dirty="0">
                <a:solidFill>
                  <a:srgbClr val="21272E"/>
                </a:solidFill>
                <a:latin typeface="Montserrat" panose="00000500000000000000" pitchFamily="2" charset="-52"/>
              </a:rPr>
              <a:t>1)</a:t>
            </a:r>
            <a:r>
              <a:rPr lang="ru-RU" b="0" i="0" u="none" strike="noStrike" baseline="0" dirty="0">
                <a:solidFill>
                  <a:srgbClr val="FF0000"/>
                </a:solidFill>
                <a:latin typeface="Montserrat" panose="00000500000000000000" pitchFamily="2" charset="-52"/>
              </a:rPr>
              <a:t> </a:t>
            </a:r>
            <a:r>
              <a:rPr lang="ru-RU" b="1" i="0" u="none" strike="noStrike" baseline="0" dirty="0">
                <a:solidFill>
                  <a:srgbClr val="FF0000"/>
                </a:solidFill>
                <a:latin typeface="Montserrat" panose="00000500000000000000" pitchFamily="2" charset="-52"/>
              </a:rPr>
              <a:t>фельдшерский</a:t>
            </a:r>
            <a:r>
              <a:rPr lang="ru-RU" b="0" i="0" u="none" strike="noStrike" baseline="0" dirty="0">
                <a:solidFill>
                  <a:srgbClr val="FF0000"/>
                </a:solidFill>
                <a:latin typeface="Montserrat" panose="00000500000000000000" pitchFamily="2" charset="-52"/>
              </a:rPr>
              <a:t> </a:t>
            </a:r>
            <a:r>
              <a:rPr lang="ru-RU" b="0" i="0" u="none" strike="noStrike" baseline="0" dirty="0">
                <a:solidFill>
                  <a:srgbClr val="21272E"/>
                </a:solidFill>
                <a:latin typeface="Montserrat" panose="00000500000000000000" pitchFamily="2" charset="-52"/>
              </a:rPr>
              <a:t>- в случае возложения на фельдшера, акушера (акушерку) отдельных функций лечащего врача в порядке – </a:t>
            </a:r>
            <a:r>
              <a:rPr lang="ru-RU" b="1" i="0" u="none" strike="noStrike" baseline="0" dirty="0">
                <a:solidFill>
                  <a:srgbClr val="44758E"/>
                </a:solidFill>
                <a:latin typeface="Montserrat" panose="00000500000000000000" pitchFamily="2" charset="-52"/>
              </a:rPr>
              <a:t>1300 взрослого населения </a:t>
            </a:r>
            <a:r>
              <a:rPr lang="ru-RU" i="0" u="none" strike="noStrike" baseline="0" dirty="0">
                <a:solidFill>
                  <a:schemeClr val="tx1"/>
                </a:solidFill>
                <a:latin typeface="Montserrat" panose="00000500000000000000" pitchFamily="2" charset="-52"/>
              </a:rPr>
              <a:t>( создаются по причине неукомплектованности МО , оказывающей первичную врачебную </a:t>
            </a:r>
            <a:r>
              <a:rPr lang="ru-RU" i="0" u="none" strike="noStrike" baseline="0" dirty="0" err="1">
                <a:solidFill>
                  <a:schemeClr val="tx1"/>
                </a:solidFill>
                <a:latin typeface="Montserrat" panose="00000500000000000000" pitchFamily="2" charset="-52"/>
              </a:rPr>
              <a:t>медико</a:t>
            </a:r>
            <a:r>
              <a:rPr lang="ru-RU" i="0" u="none" strike="noStrike" baseline="0" dirty="0">
                <a:solidFill>
                  <a:schemeClr val="tx1"/>
                </a:solidFill>
                <a:latin typeface="Montserrat" panose="00000500000000000000" pitchFamily="2" charset="-52"/>
              </a:rPr>
              <a:t> –санитарную помощь Приказ Минздрава России т 27.03.2025 № 155 «Об утверждении Порядка  возложения руководителем МО при организации оказания первичной </a:t>
            </a:r>
            <a:r>
              <a:rPr lang="ru-RU" i="0" u="none" strike="noStrike" baseline="0" dirty="0" err="1">
                <a:solidFill>
                  <a:schemeClr val="tx1"/>
                </a:solidFill>
                <a:latin typeface="Montserrat" panose="00000500000000000000" pitchFamily="2" charset="-52"/>
              </a:rPr>
              <a:t>медико</a:t>
            </a:r>
            <a:r>
              <a:rPr lang="ru-RU" i="0" u="none" strike="noStrike" baseline="0" dirty="0">
                <a:solidFill>
                  <a:schemeClr val="tx1"/>
                </a:solidFill>
                <a:latin typeface="Montserrat" panose="00000500000000000000" pitchFamily="2" charset="-52"/>
              </a:rPr>
              <a:t> – санитарной помощи и скорой медицинской помощи на </a:t>
            </a:r>
            <a:r>
              <a:rPr lang="ru-RU" i="0" u="none" strike="noStrike" baseline="0" dirty="0" err="1">
                <a:solidFill>
                  <a:schemeClr val="tx1"/>
                </a:solidFill>
                <a:latin typeface="Montserrat" panose="00000500000000000000" pitchFamily="2" charset="-52"/>
              </a:rPr>
              <a:t>ельдшера</a:t>
            </a:r>
            <a:r>
              <a:rPr lang="ru-RU" i="0" u="none" strike="noStrike" baseline="0" dirty="0">
                <a:solidFill>
                  <a:schemeClr val="tx1"/>
                </a:solidFill>
                <a:latin typeface="Montserrat" panose="00000500000000000000" pitchFamily="2" charset="-52"/>
              </a:rPr>
              <a:t>, акушерку отдельных функций лечащего врача…»);</a:t>
            </a:r>
          </a:p>
          <a:p>
            <a:r>
              <a:rPr lang="ru-RU" b="0" i="0" u="none" strike="noStrike" baseline="0" dirty="0">
                <a:solidFill>
                  <a:srgbClr val="21272E"/>
                </a:solidFill>
                <a:latin typeface="Montserrat" panose="00000500000000000000" pitchFamily="2" charset="-52"/>
              </a:rPr>
              <a:t>2) </a:t>
            </a:r>
            <a:r>
              <a:rPr lang="ru-RU" b="1" i="0" u="none" strike="noStrike" baseline="0" dirty="0">
                <a:solidFill>
                  <a:srgbClr val="FF0000"/>
                </a:solidFill>
                <a:latin typeface="Montserrat" panose="00000500000000000000" pitchFamily="2" charset="-52"/>
              </a:rPr>
              <a:t>терапевтический</a:t>
            </a:r>
            <a:r>
              <a:rPr lang="ru-RU" b="0" i="0" u="none" strike="noStrike" baseline="0" dirty="0">
                <a:solidFill>
                  <a:srgbClr val="C1493E"/>
                </a:solidFill>
                <a:latin typeface="Montserrat" panose="00000500000000000000" pitchFamily="2" charset="-52"/>
              </a:rPr>
              <a:t> </a:t>
            </a:r>
            <a:r>
              <a:rPr lang="ru-RU" b="0" i="0" u="none" strike="noStrike" baseline="0" dirty="0">
                <a:solidFill>
                  <a:srgbClr val="21272E"/>
                </a:solidFill>
                <a:latin typeface="Montserrat" panose="00000500000000000000" pitchFamily="2" charset="-52"/>
              </a:rPr>
              <a:t>(в том числе цеховой, малокомплектный (формируется из населения участка с недостаточной численностью принятого на обслуживание населения (сельские местности, районы Крайнего Севера и приравненной к ним местности, высокогорных, пустынных, безводных и других районах (местностях) с тяжелыми климатическими условиями, с длительной сезонной изоляцией, а также в местностях с низкой плотностью населения) с сохранением штатных должностей медицинских работников в полном объеме) – </a:t>
            </a:r>
            <a:r>
              <a:rPr lang="ru-RU" b="1" i="0" u="none" strike="noStrike" baseline="0" dirty="0">
                <a:solidFill>
                  <a:srgbClr val="44758E"/>
                </a:solidFill>
                <a:latin typeface="Montserrat" panose="00000500000000000000" pitchFamily="2" charset="-52"/>
              </a:rPr>
              <a:t>1700 взрослого населения, в селе – 1300 </a:t>
            </a:r>
            <a:r>
              <a:rPr lang="ru-RU" b="1" i="0" u="none" strike="noStrike" baseline="0" dirty="0" err="1">
                <a:solidFill>
                  <a:srgbClr val="44758E"/>
                </a:solidFill>
                <a:latin typeface="Montserrat" panose="00000500000000000000" pitchFamily="2" charset="-52"/>
              </a:rPr>
              <a:t>взр</a:t>
            </a:r>
            <a:r>
              <a:rPr lang="ru-RU" b="1" i="0" u="none" strike="noStrike" baseline="0" dirty="0">
                <a:solidFill>
                  <a:srgbClr val="44758E"/>
                </a:solidFill>
                <a:latin typeface="Montserrat" panose="00000500000000000000" pitchFamily="2" charset="-52"/>
              </a:rPr>
              <a:t>. нас</a:t>
            </a:r>
            <a:r>
              <a:rPr lang="ru-RU" b="1" i="0" u="none" strike="noStrike" baseline="0" dirty="0">
                <a:solidFill>
                  <a:srgbClr val="21272E"/>
                </a:solidFill>
                <a:latin typeface="Montserrat" panose="00000500000000000000" pitchFamily="2" charset="-52"/>
              </a:rPr>
              <a:t>.;</a:t>
            </a:r>
          </a:p>
          <a:p>
            <a:r>
              <a:rPr lang="ru-RU" b="0" i="0" u="none" strike="noStrike" baseline="0" dirty="0">
                <a:solidFill>
                  <a:srgbClr val="21272E"/>
                </a:solidFill>
                <a:latin typeface="Montserrat" panose="00000500000000000000" pitchFamily="2" charset="-52"/>
              </a:rPr>
              <a:t>3) </a:t>
            </a:r>
            <a:r>
              <a:rPr lang="ru-RU" b="1" i="0" u="none" strike="noStrike" baseline="0" dirty="0">
                <a:solidFill>
                  <a:srgbClr val="FF0000"/>
                </a:solidFill>
                <a:latin typeface="Montserrat" panose="00000500000000000000" pitchFamily="2" charset="-52"/>
              </a:rPr>
              <a:t>врача общей практики (семейного врача) </a:t>
            </a:r>
            <a:r>
              <a:rPr lang="ru-RU" b="0" i="0" u="none" strike="noStrike" baseline="0" dirty="0">
                <a:solidFill>
                  <a:srgbClr val="21272E"/>
                </a:solidFill>
                <a:latin typeface="Montserrat" panose="00000500000000000000" pitchFamily="2" charset="-52"/>
              </a:rPr>
              <a:t>(в том числе малокомплектный) – </a:t>
            </a:r>
            <a:r>
              <a:rPr lang="ru-RU" b="1" i="0" u="none" strike="noStrike" baseline="0" dirty="0">
                <a:solidFill>
                  <a:srgbClr val="44758E"/>
                </a:solidFill>
                <a:latin typeface="Montserrat" panose="00000500000000000000" pitchFamily="2" charset="-52"/>
              </a:rPr>
              <a:t>1500 </a:t>
            </a:r>
            <a:r>
              <a:rPr lang="ru-RU" b="1" i="0" u="none" strike="noStrike" baseline="0" dirty="0" err="1">
                <a:solidFill>
                  <a:srgbClr val="44758E"/>
                </a:solidFill>
                <a:latin typeface="Montserrat" panose="00000500000000000000" pitchFamily="2" charset="-52"/>
              </a:rPr>
              <a:t>взр.нас</a:t>
            </a:r>
            <a:r>
              <a:rPr lang="ru-RU" b="1" i="0" u="none" strike="noStrike" baseline="0" dirty="0">
                <a:solidFill>
                  <a:srgbClr val="44758E"/>
                </a:solidFill>
                <a:latin typeface="Montserrat" panose="00000500000000000000" pitchFamily="2" charset="-52"/>
              </a:rPr>
              <a:t> или 1200 </a:t>
            </a:r>
            <a:r>
              <a:rPr lang="ru-RU" b="1" i="0" u="none" strike="noStrike" baseline="0" dirty="0" err="1">
                <a:solidFill>
                  <a:srgbClr val="44758E"/>
                </a:solidFill>
                <a:latin typeface="Montserrat" panose="00000500000000000000" pitchFamily="2" charset="-52"/>
              </a:rPr>
              <a:t>взр</a:t>
            </a:r>
            <a:r>
              <a:rPr lang="ru-RU" b="1" i="0" u="none" strike="noStrike" baseline="0" dirty="0">
                <a:solidFill>
                  <a:srgbClr val="44758E"/>
                </a:solidFill>
                <a:latin typeface="Montserrat" panose="00000500000000000000" pitchFamily="2" charset="-52"/>
              </a:rPr>
              <a:t>.+дет</a:t>
            </a:r>
            <a:r>
              <a:rPr lang="ru-RU" b="1" i="0" u="none" strike="noStrike" baseline="0" dirty="0">
                <a:solidFill>
                  <a:srgbClr val="21272E"/>
                </a:solidFill>
                <a:latin typeface="Montserrat" panose="00000500000000000000" pitchFamily="2" charset="-52"/>
              </a:rPr>
              <a:t>.;</a:t>
            </a:r>
          </a:p>
          <a:p>
            <a:r>
              <a:rPr kumimoji="0" lang="ru-RU" sz="2100" i="0" u="none" strike="noStrike" kern="1200" cap="none" spc="0" normalizeH="0" baseline="0" noProof="0" dirty="0">
                <a:ln>
                  <a:noFill/>
                </a:ln>
                <a:solidFill>
                  <a:schemeClr val="tx1"/>
                </a:solidFill>
                <a:effectLst/>
                <a:uLnTx/>
                <a:uFillTx/>
                <a:latin typeface="Montserrat" panose="00000500000000000000" pitchFamily="2" charset="-52"/>
                <a:ea typeface="+mn-ea"/>
                <a:cs typeface="+mn-cs"/>
              </a:rPr>
              <a:t>4)</a:t>
            </a:r>
            <a:r>
              <a:rPr kumimoji="0" lang="ru-RU" sz="2100" b="1" i="0" u="none" strike="noStrike" kern="1200" cap="none" spc="0" normalizeH="0" baseline="0" noProof="0" dirty="0">
                <a:ln>
                  <a:noFill/>
                </a:ln>
                <a:solidFill>
                  <a:srgbClr val="FF0000"/>
                </a:solidFill>
                <a:effectLst/>
                <a:uLnTx/>
                <a:uFillTx/>
                <a:latin typeface="Montserrat" panose="00000500000000000000" pitchFamily="2" charset="-52"/>
                <a:ea typeface="+mn-ea"/>
                <a:cs typeface="+mn-cs"/>
              </a:rPr>
              <a:t>педиатрические участки </a:t>
            </a:r>
            <a:r>
              <a:rPr kumimoji="0" lang="ru-RU" sz="2100" b="0" i="0" u="none" strike="noStrike" kern="1200" cap="none" spc="0" normalizeH="0" baseline="0" noProof="0" dirty="0">
                <a:ln>
                  <a:noFill/>
                </a:ln>
                <a:solidFill>
                  <a:srgbClr val="21272E"/>
                </a:solidFill>
                <a:effectLst/>
                <a:uLnTx/>
                <a:uFillTx/>
                <a:latin typeface="Montserrat" panose="00000500000000000000" pitchFamily="2" charset="-52"/>
                <a:ea typeface="+mn-ea"/>
                <a:cs typeface="+mn-cs"/>
              </a:rPr>
              <a:t>– </a:t>
            </a:r>
            <a:r>
              <a:rPr kumimoji="0" lang="ru-RU" sz="2100" b="1" i="0" u="none" strike="noStrike" kern="1200" cap="none" spc="0" normalizeH="0" baseline="0" noProof="0" dirty="0">
                <a:ln>
                  <a:noFill/>
                </a:ln>
                <a:solidFill>
                  <a:srgbClr val="0070C0"/>
                </a:solidFill>
                <a:effectLst/>
                <a:uLnTx/>
                <a:uFillTx/>
                <a:latin typeface="Montserrat" panose="00000500000000000000" pitchFamily="2" charset="-52"/>
                <a:ea typeface="+mn-ea"/>
                <a:cs typeface="+mn-cs"/>
              </a:rPr>
              <a:t>численность 800 чел.</a:t>
            </a:r>
            <a:endParaRPr lang="ru-RU" b="1" i="0" u="none" strike="noStrike" baseline="0" dirty="0">
              <a:solidFill>
                <a:srgbClr val="21272E"/>
              </a:solidFill>
              <a:latin typeface="Montserrat" panose="00000500000000000000" pitchFamily="2" charset="-52"/>
            </a:endParaRPr>
          </a:p>
          <a:p>
            <a:r>
              <a:rPr lang="ru-RU" b="0" i="0" u="none" strike="noStrike" baseline="0" dirty="0">
                <a:solidFill>
                  <a:srgbClr val="21272E"/>
                </a:solidFill>
                <a:latin typeface="Montserrat" panose="00000500000000000000" pitchFamily="2" charset="-52"/>
              </a:rPr>
              <a:t>5)</a:t>
            </a:r>
            <a:r>
              <a:rPr lang="ru-RU" b="0" i="0" u="none" strike="noStrike" baseline="0" dirty="0">
                <a:solidFill>
                  <a:srgbClr val="FF0000"/>
                </a:solidFill>
                <a:latin typeface="Montserrat" panose="00000500000000000000" pitchFamily="2" charset="-52"/>
              </a:rPr>
              <a:t> </a:t>
            </a:r>
            <a:r>
              <a:rPr lang="ru-RU" b="1" i="0" u="none" strike="noStrike" baseline="0" dirty="0">
                <a:solidFill>
                  <a:srgbClr val="FF0000"/>
                </a:solidFill>
                <a:latin typeface="Montserrat" panose="00000500000000000000" pitchFamily="2" charset="-52"/>
              </a:rPr>
              <a:t>комплексный</a:t>
            </a:r>
            <a:r>
              <a:rPr lang="ru-RU" b="0" i="0" u="none" strike="noStrike" baseline="0" dirty="0">
                <a:solidFill>
                  <a:srgbClr val="C1493E"/>
                </a:solidFill>
                <a:latin typeface="Montserrat" panose="00000500000000000000" pitchFamily="2" charset="-52"/>
              </a:rPr>
              <a:t> </a:t>
            </a:r>
            <a:r>
              <a:rPr lang="ru-RU" b="0" i="0" u="none" strike="noStrike" baseline="0" dirty="0">
                <a:solidFill>
                  <a:srgbClr val="21272E"/>
                </a:solidFill>
                <a:latin typeface="Montserrat" panose="00000500000000000000" pitchFamily="2" charset="-52"/>
              </a:rPr>
              <a:t>(участок формируется из населения участка медицинской организации (малокомплектного терапевтического участка или малокомплектного участка врача общей практики (семейного врача) или населения, обслуживаемого врачом-терапевтом врачебной амбулатории, и населения, обслуживаемого фельдшерско-акушерскими пунктами, фельдшерскими пунктами, фельдшерскими здравпунктами) – </a:t>
            </a:r>
            <a:r>
              <a:rPr lang="ru-RU" b="1" i="0" u="none" strike="noStrike" baseline="0" dirty="0">
                <a:solidFill>
                  <a:srgbClr val="44758E"/>
                </a:solidFill>
                <a:latin typeface="Montserrat" panose="00000500000000000000" pitchFamily="2" charset="-52"/>
              </a:rPr>
              <a:t>2000 чел и более</a:t>
            </a:r>
            <a:r>
              <a:rPr lang="ru-RU" b="0" i="0" u="none" strike="noStrike" baseline="0" dirty="0">
                <a:solidFill>
                  <a:srgbClr val="21272E"/>
                </a:solidFill>
                <a:latin typeface="Montserrat" panose="00000500000000000000" pitchFamily="2" charset="-52"/>
              </a:rPr>
              <a:t>;</a:t>
            </a:r>
          </a:p>
        </p:txBody>
      </p:sp>
    </p:spTree>
    <p:extLst>
      <p:ext uri="{BB962C8B-B14F-4D97-AF65-F5344CB8AC3E}">
        <p14:creationId xmlns:p14="http://schemas.microsoft.com/office/powerpoint/2010/main" val="19025206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DDA5F8B-10BA-D5BE-4C19-50186F991886}"/>
              </a:ext>
            </a:extLst>
          </p:cNvPr>
          <p:cNvSpPr>
            <a:spLocks noGrp="1"/>
          </p:cNvSpPr>
          <p:nvPr>
            <p:ph type="title"/>
          </p:nvPr>
        </p:nvSpPr>
        <p:spPr>
          <a:xfrm>
            <a:off x="1098333" y="677241"/>
            <a:ext cx="10364451" cy="589498"/>
          </a:xfrm>
        </p:spPr>
        <p:txBody>
          <a:bodyPr>
            <a:noAutofit/>
          </a:bodyPr>
          <a:lstStyle/>
          <a:p>
            <a:r>
              <a:rPr lang="ru-RU" sz="2000" dirty="0">
                <a:latin typeface="Times New Roman" panose="02020603050405020304" pitchFamily="18" charset="0"/>
                <a:cs typeface="Times New Roman" panose="02020603050405020304" pitchFamily="18" charset="0"/>
              </a:rPr>
              <a:t>Должности и физические лица в отделениях организации медицинской помощи несовершеннолетним в образовательных организациях (Форма 30 таб. 1106).</a:t>
            </a:r>
          </a:p>
        </p:txBody>
      </p:sp>
      <p:sp>
        <p:nvSpPr>
          <p:cNvPr id="3" name="Объект 2">
            <a:extLst>
              <a:ext uri="{FF2B5EF4-FFF2-40B4-BE49-F238E27FC236}">
                <a16:creationId xmlns:a16="http://schemas.microsoft.com/office/drawing/2014/main" id="{7D0EE4C0-0E61-D7BC-EDC1-66508014DDB2}"/>
              </a:ext>
            </a:extLst>
          </p:cNvPr>
          <p:cNvSpPr>
            <a:spLocks noGrp="1"/>
          </p:cNvSpPr>
          <p:nvPr>
            <p:ph sz="quarter" idx="13"/>
          </p:nvPr>
        </p:nvSpPr>
        <p:spPr>
          <a:xfrm>
            <a:off x="980886" y="1486248"/>
            <a:ext cx="10363826" cy="4964886"/>
          </a:xfrm>
        </p:spPr>
        <p:txBody>
          <a:bodyPr>
            <a:normAutofit fontScale="92500" lnSpcReduction="20000"/>
          </a:bodyPr>
          <a:lstStyle/>
          <a:p>
            <a:pPr marL="0" indent="0">
              <a:buNone/>
            </a:pPr>
            <a:r>
              <a:rPr lang="ru-RU" dirty="0">
                <a:latin typeface="Times New Roman" panose="02020603050405020304" pitchFamily="18" charset="0"/>
                <a:cs typeface="Times New Roman" panose="02020603050405020304" pitchFamily="18" charset="0"/>
              </a:rPr>
              <a:t>Указываются должности и физические лица отделений (кабинетов)организации медицинской помощи несовершеннолетним в образовательных организациях. Данные указываются в случае, если штат отделения (кабинета) входит в состав медицинской организации.</a:t>
            </a:r>
          </a:p>
          <a:p>
            <a:pPr marL="0" indent="0">
              <a:buNone/>
            </a:pPr>
            <a:r>
              <a:rPr lang="ru-RU" dirty="0">
                <a:latin typeface="Times New Roman" panose="02020603050405020304" pitchFamily="18" charset="0"/>
                <a:cs typeface="Times New Roman" panose="02020603050405020304" pitchFamily="18" charset="0"/>
              </a:rPr>
              <a:t>Если медицинская организация обслуживает, например , одну школу, то в медицинской организации может быть организован кабинет, который указывается в таблице 1106 формы 30.</a:t>
            </a:r>
          </a:p>
          <a:p>
            <a:pPr marL="0" indent="0">
              <a:buNone/>
            </a:pPr>
            <a:r>
              <a:rPr lang="ru-RU" dirty="0">
                <a:latin typeface="Times New Roman" panose="02020603050405020304" pitchFamily="18" charset="0"/>
                <a:cs typeface="Times New Roman" panose="02020603050405020304" pitchFamily="18" charset="0"/>
              </a:rPr>
              <a:t>Графы 6,7,8 – появились в прошлом годовом отчете</a:t>
            </a:r>
          </a:p>
          <a:p>
            <a:pPr marL="0" indent="0">
              <a:buNone/>
            </a:pPr>
            <a:r>
              <a:rPr lang="ru-RU" b="1" dirty="0">
                <a:latin typeface="Times New Roman" panose="02020603050405020304" pitchFamily="18" charset="0"/>
                <a:cs typeface="Times New Roman" panose="02020603050405020304" pitchFamily="18" charset="0"/>
              </a:rPr>
              <a:t>Типы образовательных организаций, реализующих основные образовательные программы:</a:t>
            </a:r>
          </a:p>
          <a:p>
            <a:pPr marL="0" indent="0">
              <a:buNone/>
            </a:pPr>
            <a:r>
              <a:rPr lang="ru-RU" dirty="0">
                <a:latin typeface="Times New Roman" panose="02020603050405020304" pitchFamily="18" charset="0"/>
                <a:cs typeface="Times New Roman" panose="02020603050405020304" pitchFamily="18" charset="0"/>
              </a:rPr>
              <a:t>1) дошкольная образовательная организация - образовательная организация, осуществляющая в качестве основной цели ее деятельности образовательную деятельность по образовательным программам дошкольного образования, присмотр и уход за детьми;</a:t>
            </a:r>
          </a:p>
          <a:p>
            <a:pPr marL="0" indent="0">
              <a:buNone/>
            </a:pPr>
            <a:r>
              <a:rPr lang="ru-RU" dirty="0">
                <a:highlight>
                  <a:srgbClr val="00FF00"/>
                </a:highlight>
                <a:latin typeface="Times New Roman" panose="02020603050405020304" pitchFamily="18" charset="0"/>
                <a:cs typeface="Times New Roman" panose="02020603050405020304" pitchFamily="18" charset="0"/>
              </a:rPr>
              <a:t>2) общеобразовательная организация - образовательная организация, осуществляющая в качестве основной цели ее деятельности образовательную деятельность по образовательным программам начального общего, основного общего и (или) среднего общего образования;</a:t>
            </a:r>
          </a:p>
          <a:p>
            <a:pPr marL="0" indent="0">
              <a:buNone/>
            </a:pPr>
            <a:r>
              <a:rPr lang="ru-RU" dirty="0">
                <a:latin typeface="Times New Roman" panose="02020603050405020304" pitchFamily="18" charset="0"/>
                <a:cs typeface="Times New Roman" panose="02020603050405020304" pitchFamily="18" charset="0"/>
              </a:rPr>
              <a:t>3) профессиональная образовательная организация - образовательная организация, осуществляющая в качестве основной цели ее деятельности образовательную деятельность по образовательным программам среднего профессионального образования и (или) по программам профессионального обучения;</a:t>
            </a:r>
          </a:p>
          <a:p>
            <a:pPr marL="0" indent="0">
              <a:buNone/>
            </a:pPr>
            <a:r>
              <a:rPr lang="ru-RU" dirty="0">
                <a:latin typeface="Times New Roman" panose="02020603050405020304" pitchFamily="18" charset="0"/>
                <a:cs typeface="Times New Roman" panose="02020603050405020304" pitchFamily="18" charset="0"/>
              </a:rPr>
              <a:t>4) образовательная организация высшего образования - образовательная организация, осуществляющая в качестве основной цели ее деятельности образовательную деятельность по образовательным программам высшего образования и научную деятельность.</a:t>
            </a:r>
          </a:p>
        </p:txBody>
      </p:sp>
    </p:spTree>
    <p:extLst>
      <p:ext uri="{BB962C8B-B14F-4D97-AF65-F5344CB8AC3E}">
        <p14:creationId xmlns:p14="http://schemas.microsoft.com/office/powerpoint/2010/main" val="2265335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D2C35C-7B60-4923-84D1-23C91F3CB744}"/>
              </a:ext>
            </a:extLst>
          </p:cNvPr>
          <p:cNvSpPr>
            <a:spLocks noGrp="1"/>
          </p:cNvSpPr>
          <p:nvPr>
            <p:ph type="title"/>
          </p:nvPr>
        </p:nvSpPr>
        <p:spPr>
          <a:xfrm>
            <a:off x="1383527" y="218115"/>
            <a:ext cx="8849801" cy="1946246"/>
          </a:xfrm>
        </p:spPr>
        <p:txBody>
          <a:bodyPr>
            <a:normAutofit/>
          </a:bodyPr>
          <a:lstStyle/>
          <a:p>
            <a:pPr algn="ctr"/>
            <a:r>
              <a:rPr lang="ru-RU" dirty="0">
                <a:latin typeface="Times New Roman" panose="02020603050405020304" pitchFamily="18" charset="0"/>
                <a:cs typeface="Times New Roman" panose="02020603050405020304" pitchFamily="18" charset="0"/>
              </a:rPr>
              <a:t>Все МО  заполняют таблицу  в соответствии со штатным расписанием</a:t>
            </a:r>
          </a:p>
        </p:txBody>
      </p:sp>
      <p:sp>
        <p:nvSpPr>
          <p:cNvPr id="3" name="Объект 2">
            <a:extLst>
              <a:ext uri="{FF2B5EF4-FFF2-40B4-BE49-F238E27FC236}">
                <a16:creationId xmlns:a16="http://schemas.microsoft.com/office/drawing/2014/main" id="{E8F9DD76-9E5D-489A-AB7D-73ACE085E80A}"/>
              </a:ext>
            </a:extLst>
          </p:cNvPr>
          <p:cNvSpPr>
            <a:spLocks noGrp="1"/>
          </p:cNvSpPr>
          <p:nvPr>
            <p:ph sz="quarter" idx="13"/>
          </p:nvPr>
        </p:nvSpPr>
        <p:spPr>
          <a:xfrm>
            <a:off x="611770" y="2367092"/>
            <a:ext cx="10363826" cy="3424107"/>
          </a:xfrm>
        </p:spPr>
        <p:txBody>
          <a:bodyPr>
            <a:normAutofit/>
          </a:bodyPr>
          <a:lstStyle/>
          <a:p>
            <a:pPr algn="just"/>
            <a:r>
              <a:rPr lang="ru-RU" b="1" dirty="0">
                <a:solidFill>
                  <a:schemeClr val="tx1">
                    <a:lumMod val="95000"/>
                    <a:lumOff val="5000"/>
                  </a:schemeClr>
                </a:solidFill>
                <a:latin typeface="Times New Roman" panose="02020603050405020304" pitchFamily="18" charset="0"/>
                <a:cs typeface="Times New Roman" panose="02020603050405020304" pitchFamily="18" charset="0"/>
              </a:rPr>
              <a:t>Штатное расписание </a:t>
            </a:r>
            <a:r>
              <a:rPr lang="ru-RU" dirty="0">
                <a:solidFill>
                  <a:schemeClr val="tx1">
                    <a:lumMod val="95000"/>
                    <a:lumOff val="5000"/>
                  </a:schemeClr>
                </a:solidFill>
                <a:latin typeface="Times New Roman" panose="02020603050405020304" pitchFamily="18" charset="0"/>
                <a:cs typeface="Times New Roman" panose="02020603050405020304" pitchFamily="18" charset="0"/>
              </a:rPr>
              <a:t>– нормативный документ МО, определяющий структуру, штатный состав и численность необходимых сотрудников  в зависимости от занимаемых должностей.  Оно составляется согласно новому приказу от 02.05.2023 №205н «Об утверждении номенклатуры должностей медицинских работников  и фармацевтических работников».</a:t>
            </a:r>
          </a:p>
          <a:p>
            <a:pPr algn="just"/>
            <a:r>
              <a:rPr lang="ru-RU" dirty="0">
                <a:solidFill>
                  <a:schemeClr val="tx1">
                    <a:lumMod val="95000"/>
                    <a:lumOff val="5000"/>
                  </a:schemeClr>
                </a:solidFill>
                <a:latin typeface="Times New Roman" panose="02020603050405020304" pitchFamily="18" charset="0"/>
                <a:cs typeface="Times New Roman" panose="02020603050405020304" pitchFamily="18" charset="0"/>
              </a:rPr>
              <a:t>В штатное расписание включаются сведения о должностях вне зависимости от источника финансирования (ОМС, бюджет, платные).</a:t>
            </a:r>
          </a:p>
          <a:p>
            <a:pPr algn="just"/>
            <a:r>
              <a:rPr lang="ru-RU" dirty="0">
                <a:solidFill>
                  <a:schemeClr val="tx1">
                    <a:lumMod val="95000"/>
                    <a:lumOff val="5000"/>
                  </a:schemeClr>
                </a:solidFill>
                <a:latin typeface="Times New Roman" panose="02020603050405020304" pitchFamily="18" charset="0"/>
                <a:cs typeface="Times New Roman" panose="02020603050405020304" pitchFamily="18" charset="0"/>
              </a:rPr>
              <a:t>Физические лица основных работников показываются 1 раз по основной должности, физические лица внутренних совместителей не показываются.</a:t>
            </a:r>
          </a:p>
          <a:p>
            <a:pPr algn="just"/>
            <a:r>
              <a:rPr lang="ru-RU" dirty="0">
                <a:solidFill>
                  <a:schemeClr val="tx1">
                    <a:lumMod val="95000"/>
                    <a:lumOff val="5000"/>
                  </a:schemeClr>
                </a:solidFill>
                <a:latin typeface="Times New Roman" panose="02020603050405020304" pitchFamily="18" charset="0"/>
                <a:cs typeface="Times New Roman" panose="02020603050405020304" pitchFamily="18" charset="0"/>
              </a:rPr>
              <a:t>Если физическое лицо работает на неполную ставку и его трудовая книжка находится в медицинской организации, то его показывают, как основного работника.</a:t>
            </a:r>
          </a:p>
        </p:txBody>
      </p:sp>
    </p:spTree>
    <p:extLst>
      <p:ext uri="{BB962C8B-B14F-4D97-AF65-F5344CB8AC3E}">
        <p14:creationId xmlns:p14="http://schemas.microsoft.com/office/powerpoint/2010/main" val="12863218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7F092A8-016D-5FD5-F8C7-DC6BAF64EA42}"/>
              </a:ext>
            </a:extLst>
          </p:cNvPr>
          <p:cNvSpPr>
            <a:spLocks noGrp="1"/>
          </p:cNvSpPr>
          <p:nvPr>
            <p:ph type="title"/>
          </p:nvPr>
        </p:nvSpPr>
        <p:spPr>
          <a:xfrm>
            <a:off x="1446212" y="609600"/>
            <a:ext cx="9302752" cy="454551"/>
          </a:xfrm>
        </p:spPr>
        <p:txBody>
          <a:bodyPr>
            <a:normAutofit fontScale="90000"/>
          </a:bodyPr>
          <a:lstStyle/>
          <a:p>
            <a:r>
              <a:rPr lang="ru-RU" sz="2800" dirty="0">
                <a:latin typeface="Times New Roman" panose="02020603050405020304" pitchFamily="18" charset="0"/>
                <a:cs typeface="Times New Roman" panose="02020603050405020304" pitchFamily="18" charset="0"/>
              </a:rPr>
              <a:t>Новое в 2024 году (Форма 30 т. 1106)</a:t>
            </a:r>
          </a:p>
        </p:txBody>
      </p:sp>
      <p:sp>
        <p:nvSpPr>
          <p:cNvPr id="3" name="Текст 2">
            <a:extLst>
              <a:ext uri="{FF2B5EF4-FFF2-40B4-BE49-F238E27FC236}">
                <a16:creationId xmlns:a16="http://schemas.microsoft.com/office/drawing/2014/main" id="{9FE13868-2267-B3CE-0D3A-11B447257C0A}"/>
              </a:ext>
            </a:extLst>
          </p:cNvPr>
          <p:cNvSpPr>
            <a:spLocks noGrp="1"/>
          </p:cNvSpPr>
          <p:nvPr>
            <p:ph type="body" sz="half" idx="13"/>
          </p:nvPr>
        </p:nvSpPr>
        <p:spPr/>
        <p:txBody>
          <a:bodyPr/>
          <a:lstStyle/>
          <a:p>
            <a:endParaRPr lang="ru-RU"/>
          </a:p>
        </p:txBody>
      </p:sp>
      <p:sp>
        <p:nvSpPr>
          <p:cNvPr id="4" name="Текст 3">
            <a:extLst>
              <a:ext uri="{FF2B5EF4-FFF2-40B4-BE49-F238E27FC236}">
                <a16:creationId xmlns:a16="http://schemas.microsoft.com/office/drawing/2014/main" id="{1E30246A-451B-D5A2-88CE-5E281FAE4F05}"/>
              </a:ext>
            </a:extLst>
          </p:cNvPr>
          <p:cNvSpPr>
            <a:spLocks noGrp="1"/>
          </p:cNvSpPr>
          <p:nvPr>
            <p:ph type="body" sz="half" idx="2"/>
          </p:nvPr>
        </p:nvSpPr>
        <p:spPr>
          <a:xfrm>
            <a:off x="913774" y="4462943"/>
            <a:ext cx="10364452" cy="1946245"/>
          </a:xfrm>
        </p:spPr>
        <p:txBody>
          <a:bodyPr numCol="2">
            <a:normAutofit fontScale="92500" lnSpcReduction="20000"/>
          </a:bodyPr>
          <a:lstStyle/>
          <a:p>
            <a:pPr marL="0" marR="0" lvl="0" indent="0" algn="ctr" defTabSz="914400" rtl="0" eaLnBrk="1" fontAlgn="auto" latinLnBrk="0" hangingPunct="1">
              <a:lnSpc>
                <a:spcPct val="100000"/>
              </a:lnSpc>
              <a:spcBef>
                <a:spcPts val="1000"/>
              </a:spcBef>
              <a:spcAft>
                <a:spcPts val="0"/>
              </a:spcAft>
              <a:buClr>
                <a:prstClr val="black"/>
              </a:buClr>
              <a:buSzTx/>
              <a:buFont typeface="Arial" panose="020B0604020202020204" pitchFamily="34" charset="0"/>
              <a:buNone/>
              <a:tabLst/>
              <a:defRPr/>
            </a:pPr>
            <a:r>
              <a:rPr kumimoji="0" lang="ru-RU" sz="1600" b="0" i="0" u="none" strike="noStrike" kern="1200" cap="all"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Согласно источнику, к общеобразовательным организациям относятся:</a:t>
            </a:r>
          </a:p>
          <a:p>
            <a:pPr marL="342900" marR="0" lvl="0" indent="-342900" algn="l" defTabSz="914400" rtl="0" eaLnBrk="1" fontAlgn="auto" latinLnBrk="0" hangingPunct="1">
              <a:lnSpc>
                <a:spcPct val="100000"/>
              </a:lnSpc>
              <a:spcBef>
                <a:spcPts val="1000"/>
              </a:spcBef>
              <a:spcAft>
                <a:spcPts val="0"/>
              </a:spcAft>
              <a:buClr>
                <a:prstClr val="black"/>
              </a:buClr>
              <a:buSzTx/>
              <a:buFont typeface="Arial" panose="020B0604020202020204" pitchFamily="34" charset="0"/>
              <a:buAutoNum type="arabicPeriod"/>
              <a:tabLst/>
              <a:defRPr/>
            </a:pPr>
            <a:r>
              <a:rPr lang="ru-RU" dirty="0">
                <a:solidFill>
                  <a:prstClr val="black"/>
                </a:solidFill>
                <a:latin typeface="Times New Roman" panose="02020603050405020304" pitchFamily="18" charset="0"/>
                <a:cs typeface="Times New Roman" panose="02020603050405020304" pitchFamily="18" charset="0"/>
              </a:rPr>
              <a:t>Начальная общеобразовательная школа.</a:t>
            </a:r>
          </a:p>
          <a:p>
            <a:pPr marL="342900" marR="0" lvl="0" indent="-342900" algn="l" defTabSz="914400" rtl="0" eaLnBrk="1" fontAlgn="auto" latinLnBrk="0" hangingPunct="1">
              <a:lnSpc>
                <a:spcPct val="100000"/>
              </a:lnSpc>
              <a:spcBef>
                <a:spcPts val="1000"/>
              </a:spcBef>
              <a:spcAft>
                <a:spcPts val="0"/>
              </a:spcAft>
              <a:buClr>
                <a:prstClr val="black"/>
              </a:buClr>
              <a:buSzTx/>
              <a:buFont typeface="Arial" panose="020B0604020202020204" pitchFamily="34" charset="0"/>
              <a:buAutoNum type="arabicPeriod"/>
              <a:tabLst/>
              <a:defRPr/>
            </a:pPr>
            <a:r>
              <a:rPr lang="ru-RU" dirty="0">
                <a:solidFill>
                  <a:prstClr val="black"/>
                </a:solidFill>
                <a:latin typeface="Times New Roman" panose="02020603050405020304" pitchFamily="18" charset="0"/>
                <a:cs typeface="Times New Roman" panose="02020603050405020304" pitchFamily="18" charset="0"/>
              </a:rPr>
              <a:t>Основная общеобразовательная школа.</a:t>
            </a:r>
          </a:p>
          <a:p>
            <a:pPr marL="342900" marR="0" lvl="0" indent="-342900" algn="l" defTabSz="914400" rtl="0" eaLnBrk="1" fontAlgn="auto" latinLnBrk="0" hangingPunct="1">
              <a:lnSpc>
                <a:spcPct val="100000"/>
              </a:lnSpc>
              <a:spcBef>
                <a:spcPts val="1000"/>
              </a:spcBef>
              <a:spcAft>
                <a:spcPts val="0"/>
              </a:spcAft>
              <a:buClr>
                <a:prstClr val="black"/>
              </a:buClr>
              <a:buSzTx/>
              <a:buFont typeface="Arial" panose="020B0604020202020204" pitchFamily="34" charset="0"/>
              <a:buAutoNum type="arabicPeriod"/>
              <a:tabLst/>
              <a:defRPr/>
            </a:pPr>
            <a:r>
              <a:rPr lang="ru-RU" dirty="0">
                <a:solidFill>
                  <a:prstClr val="black"/>
                </a:solidFill>
                <a:latin typeface="Times New Roman" panose="02020603050405020304" pitchFamily="18" charset="0"/>
                <a:cs typeface="Times New Roman" panose="02020603050405020304" pitchFamily="18" charset="0"/>
              </a:rPr>
              <a:t>Средняя общеобразовательная школа.</a:t>
            </a:r>
          </a:p>
          <a:p>
            <a:pPr marL="342900" marR="0" lvl="0" indent="-342900" algn="l" defTabSz="914400" rtl="0" eaLnBrk="1" fontAlgn="auto" latinLnBrk="0" hangingPunct="1">
              <a:lnSpc>
                <a:spcPct val="100000"/>
              </a:lnSpc>
              <a:spcBef>
                <a:spcPts val="1000"/>
              </a:spcBef>
              <a:spcAft>
                <a:spcPts val="0"/>
              </a:spcAft>
              <a:buClr>
                <a:prstClr val="black"/>
              </a:buClr>
              <a:buSzTx/>
              <a:buFont typeface="Arial" panose="020B0604020202020204" pitchFamily="34" charset="0"/>
              <a:buAutoNum type="arabicPeriod"/>
              <a:tabLst/>
              <a:defRPr/>
            </a:pPr>
            <a:r>
              <a:rPr lang="ru-RU" dirty="0">
                <a:solidFill>
                  <a:prstClr val="black"/>
                </a:solidFill>
                <a:latin typeface="Times New Roman" panose="02020603050405020304" pitchFamily="18" charset="0"/>
                <a:cs typeface="Times New Roman" panose="02020603050405020304" pitchFamily="18" charset="0"/>
              </a:rPr>
              <a:t>Средняя общеобразовательная школа с углубленным изучением отдельных предметов.</a:t>
            </a:r>
          </a:p>
          <a:p>
            <a:pPr marR="0" lvl="0" algn="l" defTabSz="914400" rtl="0" eaLnBrk="1" fontAlgn="auto" latinLnBrk="0" hangingPunct="1">
              <a:lnSpc>
                <a:spcPct val="100000"/>
              </a:lnSpc>
              <a:spcBef>
                <a:spcPts val="1000"/>
              </a:spcBef>
              <a:spcAft>
                <a:spcPts val="0"/>
              </a:spcAft>
              <a:buClr>
                <a:prstClr val="black"/>
              </a:buClr>
              <a:buSzTx/>
              <a:tabLst/>
              <a:defRPr/>
            </a:pPr>
            <a:r>
              <a:rPr lang="ru-RU" dirty="0">
                <a:solidFill>
                  <a:prstClr val="black"/>
                </a:solidFill>
                <a:latin typeface="Times New Roman" panose="02020603050405020304" pitchFamily="18" charset="0"/>
                <a:cs typeface="Times New Roman" panose="02020603050405020304" pitchFamily="18" charset="0"/>
              </a:rPr>
              <a:t>5. Гимназия.</a:t>
            </a:r>
          </a:p>
          <a:p>
            <a:pPr marR="0" lvl="0" algn="l" defTabSz="914400" rtl="0" eaLnBrk="1" fontAlgn="auto" latinLnBrk="0" hangingPunct="1">
              <a:lnSpc>
                <a:spcPct val="100000"/>
              </a:lnSpc>
              <a:spcBef>
                <a:spcPts val="1000"/>
              </a:spcBef>
              <a:spcAft>
                <a:spcPts val="0"/>
              </a:spcAft>
              <a:buClr>
                <a:prstClr val="black"/>
              </a:buClr>
              <a:buSzTx/>
              <a:tabLst/>
              <a:defRPr/>
            </a:pPr>
            <a:r>
              <a:rPr lang="ru-RU" dirty="0">
                <a:solidFill>
                  <a:prstClr val="black"/>
                </a:solidFill>
                <a:latin typeface="Times New Roman" panose="02020603050405020304" pitchFamily="18" charset="0"/>
                <a:cs typeface="Times New Roman" panose="02020603050405020304" pitchFamily="18" charset="0"/>
              </a:rPr>
              <a:t>6. Лицей. </a:t>
            </a:r>
          </a:p>
          <a:p>
            <a:pPr marR="0" lvl="0" algn="l" defTabSz="914400" rtl="0" eaLnBrk="1" fontAlgn="auto" latinLnBrk="0" hangingPunct="1">
              <a:lnSpc>
                <a:spcPct val="120000"/>
              </a:lnSpc>
              <a:spcBef>
                <a:spcPts val="1000"/>
              </a:spcBef>
              <a:spcAft>
                <a:spcPts val="0"/>
              </a:spcAft>
              <a:buClr>
                <a:prstClr val="black"/>
              </a:buClr>
              <a:buSzTx/>
              <a:tabLst/>
              <a:defRPr/>
            </a:pPr>
            <a:r>
              <a:rPr kumimoji="0" lang="ru-RU" sz="1600" b="0" i="0" u="none" strike="noStrike" kern="1200" cap="all"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7. Со специальным наименованием «кадетская школа, кадетский (морской кадетский) корпус и «казачий кадетский корпус»</a:t>
            </a:r>
          </a:p>
          <a:p>
            <a:endParaRPr lang="ru-RU" dirty="0"/>
          </a:p>
        </p:txBody>
      </p:sp>
      <p:pic>
        <p:nvPicPr>
          <p:cNvPr id="6" name="Рисунок 5">
            <a:extLst>
              <a:ext uri="{FF2B5EF4-FFF2-40B4-BE49-F238E27FC236}">
                <a16:creationId xmlns:a16="http://schemas.microsoft.com/office/drawing/2014/main" id="{D7473CBB-7838-BBB7-90A3-571F2210E2F9}"/>
              </a:ext>
            </a:extLst>
          </p:cNvPr>
          <p:cNvPicPr>
            <a:picLocks noChangeAspect="1"/>
          </p:cNvPicPr>
          <p:nvPr/>
        </p:nvPicPr>
        <p:blipFill>
          <a:blip r:embed="rId2"/>
          <a:stretch>
            <a:fillRect/>
          </a:stretch>
        </p:blipFill>
        <p:spPr>
          <a:xfrm>
            <a:off x="865238" y="1064152"/>
            <a:ext cx="10461523" cy="3140668"/>
          </a:xfrm>
          <a:prstGeom prst="rect">
            <a:avLst/>
          </a:prstGeom>
        </p:spPr>
      </p:pic>
    </p:spTree>
    <p:extLst>
      <p:ext uri="{BB962C8B-B14F-4D97-AF65-F5344CB8AC3E}">
        <p14:creationId xmlns:p14="http://schemas.microsoft.com/office/powerpoint/2010/main" val="8489789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EC08312C-F1FA-445C-BABB-8C674D9D6146}"/>
              </a:ext>
            </a:extLst>
          </p:cNvPr>
          <p:cNvSpPr>
            <a:spLocks noGrp="1"/>
          </p:cNvSpPr>
          <p:nvPr>
            <p:ph type="title"/>
          </p:nvPr>
        </p:nvSpPr>
        <p:spPr>
          <a:xfrm>
            <a:off x="913775" y="618517"/>
            <a:ext cx="10364451" cy="1042503"/>
          </a:xfrm>
        </p:spPr>
        <p:txBody>
          <a:bodyPr>
            <a:normAutofit/>
          </a:bodyPr>
          <a:lstStyle/>
          <a:p>
            <a:pPr algn="just"/>
            <a:r>
              <a:rPr lang="ru-RU" dirty="0">
                <a:latin typeface="Times New Roman" panose="02020603050405020304" pitchFamily="18" charset="0"/>
                <a:cs typeface="Times New Roman" panose="02020603050405020304" pitchFamily="18" charset="0"/>
              </a:rPr>
              <a:t>                               Посещения                                                               </a:t>
            </a:r>
            <a:r>
              <a:rPr lang="ru-RU" sz="2000" b="1" dirty="0">
                <a:latin typeface="Times New Roman" panose="02020603050405020304" pitchFamily="18" charset="0"/>
                <a:cs typeface="Times New Roman" panose="02020603050405020304" pitchFamily="18" charset="0"/>
              </a:rPr>
              <a:t>По поводу заболевания                                         С профилактической целью</a:t>
            </a:r>
          </a:p>
        </p:txBody>
      </p:sp>
      <p:sp>
        <p:nvSpPr>
          <p:cNvPr id="5" name="Объект 4">
            <a:extLst>
              <a:ext uri="{FF2B5EF4-FFF2-40B4-BE49-F238E27FC236}">
                <a16:creationId xmlns:a16="http://schemas.microsoft.com/office/drawing/2014/main" id="{A932AFD8-AEAE-4E39-91B5-8FC374200D79}"/>
              </a:ext>
            </a:extLst>
          </p:cNvPr>
          <p:cNvSpPr>
            <a:spLocks noGrp="1"/>
          </p:cNvSpPr>
          <p:nvPr>
            <p:ph sz="quarter" idx="13"/>
          </p:nvPr>
        </p:nvSpPr>
        <p:spPr>
          <a:xfrm>
            <a:off x="838273" y="1779863"/>
            <a:ext cx="5106026" cy="4662882"/>
          </a:xfrm>
        </p:spPr>
        <p:txBody>
          <a:bodyPr>
            <a:normAutofit/>
          </a:bodyPr>
          <a:lstStyle/>
          <a:p>
            <a:r>
              <a:rPr lang="ru-RU" sz="1600" dirty="0">
                <a:latin typeface="Times New Roman" panose="02020603050405020304" pitchFamily="18" charset="0"/>
                <a:cs typeface="Times New Roman" panose="02020603050405020304" pitchFamily="18" charset="0"/>
              </a:rPr>
              <a:t>Посещения, когда у обратившегося выявлено заболевание</a:t>
            </a:r>
          </a:p>
          <a:p>
            <a:r>
              <a:rPr lang="ru-RU" sz="1600" dirty="0">
                <a:latin typeface="Times New Roman" panose="02020603050405020304" pitchFamily="18" charset="0"/>
                <a:cs typeface="Times New Roman" panose="02020603050405020304" pitchFamily="18" charset="0"/>
              </a:rPr>
              <a:t>Посещение для лечения</a:t>
            </a:r>
          </a:p>
          <a:p>
            <a:r>
              <a:rPr lang="ru-RU" sz="1600" dirty="0">
                <a:latin typeface="Times New Roman" panose="02020603050405020304" pitchFamily="18" charset="0"/>
                <a:cs typeface="Times New Roman" panose="02020603050405020304" pitchFamily="18" charset="0"/>
              </a:rPr>
              <a:t>Посещение диспансерным контингентом в период ремиссии</a:t>
            </a:r>
          </a:p>
          <a:p>
            <a:r>
              <a:rPr lang="ru-RU" sz="1600" dirty="0">
                <a:latin typeface="Times New Roman" panose="02020603050405020304" pitchFamily="18" charset="0"/>
                <a:cs typeface="Times New Roman" panose="02020603050405020304" pitchFamily="18" charset="0"/>
              </a:rPr>
              <a:t>Посещение больным в связи с оформлением на ВТЭК, сан – курортной карты</a:t>
            </a:r>
          </a:p>
          <a:p>
            <a:r>
              <a:rPr lang="ru-RU" sz="1600" dirty="0">
                <a:latin typeface="Times New Roman" panose="02020603050405020304" pitchFamily="18" charset="0"/>
                <a:cs typeface="Times New Roman" panose="02020603050405020304" pitchFamily="18" charset="0"/>
              </a:rPr>
              <a:t>Открытие и закрытие листка нетрудоспособности</a:t>
            </a:r>
          </a:p>
          <a:p>
            <a:r>
              <a:rPr lang="ru-RU" sz="1600" dirty="0">
                <a:latin typeface="Times New Roman" panose="02020603050405020304" pitchFamily="18" charset="0"/>
                <a:cs typeface="Times New Roman" panose="02020603050405020304" pitchFamily="18" charset="0"/>
              </a:rPr>
              <a:t>Получение справки о болезни ребенка</a:t>
            </a:r>
          </a:p>
          <a:p>
            <a:r>
              <a:rPr lang="ru-RU" sz="1600" dirty="0">
                <a:latin typeface="Times New Roman" panose="02020603050405020304" pitchFamily="18" charset="0"/>
                <a:cs typeface="Times New Roman" panose="02020603050405020304" pitchFamily="18" charset="0"/>
              </a:rPr>
              <a:t>В связи с направлением на аборт по медицинским показаниям, после абортов по мед. показаниям, по поводу патологии беременности</a:t>
            </a:r>
          </a:p>
          <a:p>
            <a:r>
              <a:rPr lang="ru-RU" sz="1600" dirty="0">
                <a:latin typeface="Times New Roman" panose="02020603050405020304" pitchFamily="18" charset="0"/>
                <a:cs typeface="Times New Roman" panose="02020603050405020304" pitchFamily="18" charset="0"/>
              </a:rPr>
              <a:t>По поводу консультаций у специалистов, даже если врач при этом не находит никакой патологии по своей специальности</a:t>
            </a:r>
          </a:p>
        </p:txBody>
      </p:sp>
      <p:sp>
        <p:nvSpPr>
          <p:cNvPr id="6" name="Объект 5">
            <a:extLst>
              <a:ext uri="{FF2B5EF4-FFF2-40B4-BE49-F238E27FC236}">
                <a16:creationId xmlns:a16="http://schemas.microsoft.com/office/drawing/2014/main" id="{B1F86FBD-BE8A-4225-A62F-49773D9B7736}"/>
              </a:ext>
            </a:extLst>
          </p:cNvPr>
          <p:cNvSpPr>
            <a:spLocks noGrp="1"/>
          </p:cNvSpPr>
          <p:nvPr>
            <p:ph sz="quarter" idx="14"/>
          </p:nvPr>
        </p:nvSpPr>
        <p:spPr>
          <a:xfrm>
            <a:off x="6172200" y="1779863"/>
            <a:ext cx="5253606" cy="4830661"/>
          </a:xfrm>
        </p:spPr>
        <p:txBody>
          <a:bodyPr>
            <a:normAutofit/>
          </a:bodyPr>
          <a:lstStyle/>
          <a:p>
            <a:r>
              <a:rPr lang="ru-RU" sz="1600" dirty="0">
                <a:latin typeface="Times New Roman" panose="02020603050405020304" pitchFamily="18" charset="0"/>
                <a:cs typeface="Times New Roman" panose="02020603050405020304" pitchFamily="18" charset="0"/>
              </a:rPr>
              <a:t>При поступлении на учебу, работу</a:t>
            </a:r>
          </a:p>
          <a:p>
            <a:r>
              <a:rPr lang="ru-RU" sz="1600" dirty="0">
                <a:latin typeface="Times New Roman" panose="02020603050405020304" pitchFamily="18" charset="0"/>
                <a:cs typeface="Times New Roman" panose="02020603050405020304" pitchFamily="18" charset="0"/>
              </a:rPr>
              <a:t>При направлении в учреждения отдыха</a:t>
            </a:r>
          </a:p>
          <a:p>
            <a:r>
              <a:rPr lang="ru-RU" sz="1600" dirty="0">
                <a:latin typeface="Times New Roman" panose="02020603050405020304" pitchFamily="18" charset="0"/>
                <a:cs typeface="Times New Roman" panose="02020603050405020304" pitchFamily="18" charset="0"/>
              </a:rPr>
              <a:t>При проведении ежегодной диспансеризации</a:t>
            </a:r>
          </a:p>
          <a:p>
            <a:r>
              <a:rPr lang="ru-RU" sz="1600" dirty="0">
                <a:latin typeface="Times New Roman" panose="02020603050405020304" pitchFamily="18" charset="0"/>
                <a:cs typeface="Times New Roman" panose="02020603050405020304" pitchFamily="18" charset="0"/>
              </a:rPr>
              <a:t>Для решения вопроса о прививках</a:t>
            </a:r>
          </a:p>
          <a:p>
            <a:r>
              <a:rPr lang="ru-RU" sz="1600" dirty="0">
                <a:latin typeface="Times New Roman" panose="02020603050405020304" pitchFamily="18" charset="0"/>
                <a:cs typeface="Times New Roman" panose="02020603050405020304" pitchFamily="18" charset="0"/>
              </a:rPr>
              <a:t>Посещения беременных, при обращении женщин для направления на аборт, применения противозачаточных средств и т. д.</a:t>
            </a:r>
          </a:p>
          <a:p>
            <a:r>
              <a:rPr lang="ru-RU" sz="1600" dirty="0">
                <a:latin typeface="Times New Roman" panose="02020603050405020304" pitchFamily="18" charset="0"/>
                <a:cs typeface="Times New Roman" panose="02020603050405020304" pitchFamily="18" charset="0"/>
              </a:rPr>
              <a:t>Патронажное посещение детей первого года жизни</a:t>
            </a:r>
          </a:p>
          <a:p>
            <a:r>
              <a:rPr lang="ru-RU" sz="1600" dirty="0">
                <a:latin typeface="Times New Roman" panose="02020603050405020304" pitchFamily="18" charset="0"/>
                <a:cs typeface="Times New Roman" panose="02020603050405020304" pitchFamily="18" charset="0"/>
              </a:rPr>
              <a:t>Если врач при проведении профилактического осмотра заподозрил заболевание, но диагноза не поставил и направил пациента к соответствующему специалисту – это посещение с профилактической целью.</a:t>
            </a:r>
          </a:p>
        </p:txBody>
      </p:sp>
    </p:spTree>
    <p:extLst>
      <p:ext uri="{BB962C8B-B14F-4D97-AF65-F5344CB8AC3E}">
        <p14:creationId xmlns:p14="http://schemas.microsoft.com/office/powerpoint/2010/main" val="2313466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7C52D0F-F81F-454B-903C-E2DBA2024461}"/>
              </a:ext>
            </a:extLst>
          </p:cNvPr>
          <p:cNvSpPr>
            <a:spLocks noGrp="1"/>
          </p:cNvSpPr>
          <p:nvPr>
            <p:ph type="title"/>
          </p:nvPr>
        </p:nvSpPr>
        <p:spPr>
          <a:xfrm>
            <a:off x="913774" y="828563"/>
            <a:ext cx="10351752" cy="547231"/>
          </a:xfrm>
        </p:spPr>
        <p:txBody>
          <a:bodyPr>
            <a:noAutofit/>
          </a:bodyPr>
          <a:lstStyle/>
          <a:p>
            <a:r>
              <a:rPr lang="ru-RU" sz="2800" dirty="0">
                <a:latin typeface="Times New Roman" panose="02020603050405020304" pitchFamily="18" charset="0"/>
                <a:cs typeface="Times New Roman" panose="02020603050405020304" pitchFamily="18" charset="0"/>
              </a:rPr>
              <a:t>Работа врачей медицинской организации в амбулаторных условиях</a:t>
            </a:r>
          </a:p>
        </p:txBody>
      </p:sp>
      <p:sp>
        <p:nvSpPr>
          <p:cNvPr id="3" name="Текст 2">
            <a:extLst>
              <a:ext uri="{FF2B5EF4-FFF2-40B4-BE49-F238E27FC236}">
                <a16:creationId xmlns:a16="http://schemas.microsoft.com/office/drawing/2014/main" id="{E416F285-8636-47E7-BFEC-17F11FE5BDD0}"/>
              </a:ext>
            </a:extLst>
          </p:cNvPr>
          <p:cNvSpPr>
            <a:spLocks noGrp="1"/>
          </p:cNvSpPr>
          <p:nvPr>
            <p:ph type="body" idx="1"/>
          </p:nvPr>
        </p:nvSpPr>
        <p:spPr>
          <a:xfrm>
            <a:off x="913774" y="1434517"/>
            <a:ext cx="10351752" cy="5494789"/>
          </a:xfrm>
        </p:spPr>
        <p:txBody>
          <a:bodyPr>
            <a:normAutofit/>
          </a:bodyPr>
          <a:lstStyle/>
          <a:p>
            <a:pPr algn="just"/>
            <a:r>
              <a:rPr lang="ru-RU" sz="1800" dirty="0">
                <a:solidFill>
                  <a:schemeClr val="tx1"/>
                </a:solidFill>
                <a:latin typeface="Times New Roman" panose="02020603050405020304" pitchFamily="18" charset="0"/>
                <a:cs typeface="Times New Roman" panose="02020603050405020304" pitchFamily="18" charset="0"/>
              </a:rPr>
              <a:t>Таб. 2100 – включаются только врачебные посещения. Врачи ведущие  платный прием – посещения включаются в строки по занимаемым должностям.</a:t>
            </a:r>
          </a:p>
          <a:p>
            <a:pPr algn="just"/>
            <a:r>
              <a:rPr lang="ru-RU" sz="1800" dirty="0">
                <a:solidFill>
                  <a:schemeClr val="tx1"/>
                </a:solidFill>
                <a:latin typeface="Times New Roman" panose="02020603050405020304" pitchFamily="18" charset="0"/>
                <a:cs typeface="Times New Roman" panose="02020603050405020304" pitchFamily="18" charset="0"/>
              </a:rPr>
              <a:t>В стр. 1.1 «врачи амбулаторий» – указывается суммарное число посещений по всем должностям, включенное в штатное расписание врачебной амбулатории и ведущих врачебный амбулаторный прием.</a:t>
            </a:r>
          </a:p>
          <a:p>
            <a:pPr algn="just"/>
            <a:r>
              <a:rPr lang="ru-RU" sz="1800" dirty="0">
                <a:solidFill>
                  <a:schemeClr val="tx1"/>
                </a:solidFill>
                <a:latin typeface="Times New Roman" panose="02020603050405020304" pitchFamily="18" charset="0"/>
                <a:cs typeface="Times New Roman" panose="02020603050405020304" pitchFamily="18" charset="0"/>
              </a:rPr>
              <a:t>Стр. 39 «ортодонты» – учитываются амбулаторные посещения, в рамках которого осуществляется запись в Медицинской карте: включая жалобы, анамнез, объективные данные, постановку диагноза с кодами по МКБ 10, назначено лечение, обследование и динамическое наблюдение. Прием в рамках, которого осуществляются лечебные мероприятия – как посещение не учитывается.</a:t>
            </a:r>
          </a:p>
          <a:p>
            <a:pPr algn="just"/>
            <a:r>
              <a:rPr lang="ru-RU" sz="1800" dirty="0">
                <a:solidFill>
                  <a:schemeClr val="tx1"/>
                </a:solidFill>
                <a:latin typeface="Times New Roman" panose="02020603050405020304" pitchFamily="18" charset="0"/>
                <a:cs typeface="Times New Roman" panose="02020603050405020304" pitchFamily="18" charset="0"/>
              </a:rPr>
              <a:t>Стр. 110 «физической и реабилитационной медицины» графы «.. По поводу заболеваний (6,7,8,</a:t>
            </a:r>
            <a:r>
              <a:rPr kumimoji="0" lang="ru-RU" sz="18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11,13) не заполняются. </a:t>
            </a:r>
            <a:endParaRPr lang="ru-RU" sz="1800" dirty="0">
              <a:solidFill>
                <a:schemeClr val="tx1"/>
              </a:solidFill>
              <a:latin typeface="Times New Roman" panose="02020603050405020304" pitchFamily="18" charset="0"/>
              <a:cs typeface="Times New Roman" panose="02020603050405020304" pitchFamily="18" charset="0"/>
            </a:endParaRPr>
          </a:p>
          <a:p>
            <a:pPr algn="just"/>
            <a:r>
              <a:rPr lang="ru-RU" sz="1800" dirty="0">
                <a:solidFill>
                  <a:schemeClr val="tx1"/>
                </a:solidFill>
                <a:latin typeface="Times New Roman" panose="02020603050405020304" pitchFamily="18" charset="0"/>
                <a:cs typeface="Times New Roman" panose="02020603050405020304" pitchFamily="18" charset="0"/>
              </a:rPr>
              <a:t>Стр. 128 «Медицинские психологи» – в общее количество посещений к врачам не включаются.</a:t>
            </a:r>
          </a:p>
          <a:p>
            <a:pPr algn="just"/>
            <a:endParaRPr lang="ru-RU" sz="1400" dirty="0">
              <a:latin typeface="Times New Roman" panose="02020603050405020304" pitchFamily="18" charset="0"/>
              <a:cs typeface="Times New Roman" panose="02020603050405020304" pitchFamily="18" charset="0"/>
            </a:endParaRPr>
          </a:p>
          <a:p>
            <a:pPr algn="just"/>
            <a:endParaRPr lang="ru-RU" sz="1400" dirty="0">
              <a:latin typeface="Times New Roman" panose="02020603050405020304" pitchFamily="18" charset="0"/>
              <a:cs typeface="Times New Roman" panose="02020603050405020304" pitchFamily="18" charset="0"/>
            </a:endParaRPr>
          </a:p>
          <a:p>
            <a:pPr algn="just"/>
            <a:endParaRPr lang="ru-RU" sz="1400" dirty="0">
              <a:latin typeface="Times New Roman" panose="02020603050405020304" pitchFamily="18" charset="0"/>
              <a:cs typeface="Times New Roman" panose="02020603050405020304" pitchFamily="18" charset="0"/>
            </a:endParaRPr>
          </a:p>
          <a:p>
            <a:pPr algn="just"/>
            <a:endParaRPr lang="ru-RU" dirty="0"/>
          </a:p>
        </p:txBody>
      </p:sp>
    </p:spTree>
    <p:extLst>
      <p:ext uri="{BB962C8B-B14F-4D97-AF65-F5344CB8AC3E}">
        <p14:creationId xmlns:p14="http://schemas.microsoft.com/office/powerpoint/2010/main" val="2449401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1C863F-1B92-409C-1F0B-96FE1A8AE646}"/>
              </a:ext>
            </a:extLst>
          </p:cNvPr>
          <p:cNvSpPr>
            <a:spLocks noGrp="1"/>
          </p:cNvSpPr>
          <p:nvPr>
            <p:ph type="title"/>
          </p:nvPr>
        </p:nvSpPr>
        <p:spPr>
          <a:xfrm>
            <a:off x="1291936" y="335560"/>
            <a:ext cx="10212676" cy="956345"/>
          </a:xfrm>
        </p:spPr>
        <p:txBody>
          <a:bodyPr>
            <a:normAutofit/>
          </a:bodyPr>
          <a:lstStyle/>
          <a:p>
            <a:r>
              <a:rPr lang="ru-RU" sz="2800" b="1" i="0" u="none" strike="noStrike" baseline="0" dirty="0">
                <a:solidFill>
                  <a:srgbClr val="C1493E"/>
                </a:solidFill>
                <a:latin typeface="Montserrat" panose="00000500000000000000" pitchFamily="2" charset="-52"/>
              </a:rPr>
              <a:t>Работа врачей медицинской организации в амбулаторных условиях</a:t>
            </a:r>
            <a:endParaRPr lang="ru-RU" sz="2800" b="1" dirty="0"/>
          </a:p>
        </p:txBody>
      </p:sp>
      <p:sp>
        <p:nvSpPr>
          <p:cNvPr id="3" name="Текст 2">
            <a:extLst>
              <a:ext uri="{FF2B5EF4-FFF2-40B4-BE49-F238E27FC236}">
                <a16:creationId xmlns:a16="http://schemas.microsoft.com/office/drawing/2014/main" id="{75CBC148-1CBA-4586-8F3C-A0481EF8DC5E}"/>
              </a:ext>
            </a:extLst>
          </p:cNvPr>
          <p:cNvSpPr>
            <a:spLocks noGrp="1"/>
          </p:cNvSpPr>
          <p:nvPr>
            <p:ph type="body" idx="1"/>
          </p:nvPr>
        </p:nvSpPr>
        <p:spPr>
          <a:xfrm>
            <a:off x="1434518" y="3428999"/>
            <a:ext cx="10070094" cy="3315749"/>
          </a:xfrm>
        </p:spPr>
        <p:txBody>
          <a:bodyPr>
            <a:normAutofit/>
          </a:bodyPr>
          <a:lstStyle/>
          <a:p>
            <a:r>
              <a:rPr lang="ru-RU" sz="1600" dirty="0">
                <a:latin typeface="Times New Roman" panose="02020603050405020304" pitchFamily="18" charset="0"/>
                <a:cs typeface="Times New Roman" panose="02020603050405020304" pitchFamily="18" charset="0"/>
              </a:rPr>
              <a:t>Всего врачебных  посещений по МО гр. 3 + гр. 9 </a:t>
            </a:r>
          </a:p>
          <a:p>
            <a:r>
              <a:rPr lang="ru-RU" sz="1600" dirty="0">
                <a:latin typeface="Times New Roman" panose="02020603050405020304" pitchFamily="18" charset="0"/>
                <a:cs typeface="Times New Roman" panose="02020603050405020304" pitchFamily="18" charset="0"/>
              </a:rPr>
              <a:t>Всего врачебных посещений, выполненных «сельскими жителями»  гр. 4+гр.10</a:t>
            </a:r>
          </a:p>
          <a:p>
            <a:r>
              <a:rPr lang="ru-RU" sz="1600" dirty="0">
                <a:latin typeface="Times New Roman" panose="02020603050405020304" pitchFamily="18" charset="0"/>
                <a:cs typeface="Times New Roman" panose="02020603050405020304" pitchFamily="18" charset="0"/>
              </a:rPr>
              <a:t>Всего посещений «детей от 0-17лет» гр. 5+гр.12</a:t>
            </a:r>
          </a:p>
          <a:p>
            <a:r>
              <a:rPr lang="ru-RU" sz="1600" dirty="0">
                <a:latin typeface="Times New Roman" panose="02020603050405020304" pitchFamily="18" charset="0"/>
                <a:cs typeface="Times New Roman" panose="02020603050405020304" pitchFamily="18" charset="0"/>
              </a:rPr>
              <a:t>Всего посещений по поводу заболеваний гр.7+8+11, из них по поводу заболеваний дети 0-17 лет  гр. 8+13</a:t>
            </a:r>
          </a:p>
          <a:p>
            <a:pPr marL="0" marR="0" lvl="0" indent="0" algn="l" defTabSz="457200" rtl="0" eaLnBrk="1" fontAlgn="auto" latinLnBrk="0" hangingPunct="1">
              <a:lnSpc>
                <a:spcPct val="100000"/>
              </a:lnSpc>
              <a:spcBef>
                <a:spcPts val="1000"/>
              </a:spcBef>
              <a:spcAft>
                <a:spcPts val="0"/>
              </a:spcAft>
              <a:buClr>
                <a:srgbClr val="A53010"/>
              </a:buClr>
              <a:buSzTx/>
              <a:buFont typeface="Wingdings 3" charset="2"/>
              <a:buNone/>
              <a:tabLst/>
              <a:defRPr/>
            </a:pPr>
            <a:r>
              <a:rPr kumimoji="0" lang="ru-RU" sz="1600" b="0" i="0" u="none" strike="noStrike" kern="1200" cap="none" spc="0" normalizeH="0" baseline="0" noProof="0" dirty="0">
                <a:ln>
                  <a:noFill/>
                </a:ln>
                <a:solidFill>
                  <a:prstClr val="black">
                    <a:lumMod val="65000"/>
                    <a:lumOff val="35000"/>
                  </a:prstClr>
                </a:solidFill>
                <a:effectLst/>
                <a:uLnTx/>
                <a:uFillTx/>
                <a:latin typeface="Times New Roman" panose="02020603050405020304" pitchFamily="18" charset="0"/>
                <a:ea typeface="+mn-ea"/>
                <a:cs typeface="Times New Roman" panose="02020603050405020304" pitchFamily="18" charset="0"/>
              </a:rPr>
              <a:t>Всего посещений взрослых  гр. 3гр.- гр.5</a:t>
            </a:r>
          </a:p>
          <a:p>
            <a:r>
              <a:rPr lang="ru-RU" sz="1600" dirty="0">
                <a:latin typeface="Times New Roman" panose="02020603050405020304" pitchFamily="18" charset="0"/>
                <a:cs typeface="Times New Roman" panose="02020603050405020304" pitchFamily="18" charset="0"/>
              </a:rPr>
              <a:t>Посещения взрослых с проф. целью = гр.3 - гр.5 - гр.7</a:t>
            </a:r>
          </a:p>
          <a:p>
            <a:r>
              <a:rPr lang="ru-RU" sz="1600" dirty="0">
                <a:latin typeface="Times New Roman" panose="02020603050405020304" pitchFamily="18" charset="0"/>
                <a:cs typeface="Times New Roman" panose="02020603050405020304" pitchFamily="18" charset="0"/>
              </a:rPr>
              <a:t>Т.е., число посещений в поликлинику взрослых всего </a:t>
            </a:r>
            <a:r>
              <a:rPr lang="ru-RU" sz="1600" dirty="0" err="1">
                <a:latin typeface="Times New Roman" panose="02020603050405020304" pitchFamily="18" charset="0"/>
                <a:cs typeface="Times New Roman" panose="02020603050405020304" pitchFamily="18" charset="0"/>
              </a:rPr>
              <a:t>д.б</a:t>
            </a:r>
            <a:r>
              <a:rPr lang="ru-RU" sz="1600" dirty="0">
                <a:latin typeface="Times New Roman" panose="02020603050405020304" pitchFamily="18" charset="0"/>
                <a:cs typeface="Times New Roman" panose="02020603050405020304" pitchFamily="18" charset="0"/>
              </a:rPr>
              <a:t>. больше числа посещений взрослых в поликлинику с профилактическими целями.</a:t>
            </a:r>
          </a:p>
        </p:txBody>
      </p:sp>
      <p:pic>
        <p:nvPicPr>
          <p:cNvPr id="6" name="Рисунок 5">
            <a:extLst>
              <a:ext uri="{FF2B5EF4-FFF2-40B4-BE49-F238E27FC236}">
                <a16:creationId xmlns:a16="http://schemas.microsoft.com/office/drawing/2014/main" id="{CB34F55A-BB39-5EBF-587B-85A5F010C77F}"/>
              </a:ext>
            </a:extLst>
          </p:cNvPr>
          <p:cNvPicPr>
            <a:picLocks noChangeAspect="1"/>
          </p:cNvPicPr>
          <p:nvPr/>
        </p:nvPicPr>
        <p:blipFill>
          <a:blip r:embed="rId2"/>
          <a:stretch>
            <a:fillRect/>
          </a:stretch>
        </p:blipFill>
        <p:spPr>
          <a:xfrm>
            <a:off x="1291935" y="1359017"/>
            <a:ext cx="9608129" cy="1795244"/>
          </a:xfrm>
          <a:prstGeom prst="rect">
            <a:avLst/>
          </a:prstGeom>
        </p:spPr>
      </p:pic>
    </p:spTree>
    <p:extLst>
      <p:ext uri="{BB962C8B-B14F-4D97-AF65-F5344CB8AC3E}">
        <p14:creationId xmlns:p14="http://schemas.microsoft.com/office/powerpoint/2010/main" val="33183270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001FA0D-4556-48DA-A66F-F7D4F8860B06}"/>
              </a:ext>
            </a:extLst>
          </p:cNvPr>
          <p:cNvSpPr>
            <a:spLocks noGrp="1"/>
          </p:cNvSpPr>
          <p:nvPr>
            <p:ph type="title"/>
          </p:nvPr>
        </p:nvSpPr>
        <p:spPr>
          <a:xfrm>
            <a:off x="1741924" y="238339"/>
            <a:ext cx="8915399" cy="684450"/>
          </a:xfrm>
        </p:spPr>
        <p:txBody>
          <a:bodyPr>
            <a:normAutofit fontScale="90000"/>
          </a:bodyPr>
          <a:lstStyle/>
          <a:p>
            <a:r>
              <a:rPr lang="ru-RU" sz="4000" b="0" i="0" u="none" strike="noStrike" baseline="0" dirty="0">
                <a:solidFill>
                  <a:srgbClr val="C1493E"/>
                </a:solidFill>
                <a:latin typeface="Times New Roman" panose="02020603050405020304" pitchFamily="18" charset="0"/>
                <a:cs typeface="Times New Roman" panose="02020603050405020304" pitchFamily="18" charset="0"/>
              </a:rPr>
              <a:t>Табл. 2100 - Новое в 2025 году </a:t>
            </a:r>
            <a:endParaRPr lang="ru-RU" dirty="0">
              <a:latin typeface="Times New Roman" panose="02020603050405020304" pitchFamily="18" charset="0"/>
              <a:cs typeface="Times New Roman" panose="02020603050405020304" pitchFamily="18" charset="0"/>
            </a:endParaRPr>
          </a:p>
        </p:txBody>
      </p:sp>
      <p:sp>
        <p:nvSpPr>
          <p:cNvPr id="3" name="Текст 2">
            <a:extLst>
              <a:ext uri="{FF2B5EF4-FFF2-40B4-BE49-F238E27FC236}">
                <a16:creationId xmlns:a16="http://schemas.microsoft.com/office/drawing/2014/main" id="{E6884344-7AD3-452E-4E2D-5D3C1DAA7C07}"/>
              </a:ext>
            </a:extLst>
          </p:cNvPr>
          <p:cNvSpPr>
            <a:spLocks noGrp="1"/>
          </p:cNvSpPr>
          <p:nvPr>
            <p:ph type="body" idx="1"/>
          </p:nvPr>
        </p:nvSpPr>
        <p:spPr>
          <a:xfrm>
            <a:off x="1061885" y="4863979"/>
            <a:ext cx="9670940" cy="1461320"/>
          </a:xfrm>
        </p:spPr>
        <p:txBody>
          <a:bodyPr>
            <a:normAutofit fontScale="77500" lnSpcReduction="20000"/>
          </a:bodyPr>
          <a:lstStyle/>
          <a:p>
            <a:r>
              <a:rPr lang="ru-RU" dirty="0">
                <a:latin typeface="Times New Roman" panose="02020603050405020304" pitchFamily="18" charset="0"/>
                <a:cs typeface="Times New Roman" panose="02020603050405020304" pitchFamily="18" charset="0"/>
              </a:rPr>
              <a:t>В стр. 129 - </a:t>
            </a:r>
            <a:r>
              <a:rPr lang="ru-RU" sz="2000" b="0" i="0" u="none" strike="noStrike" baseline="0" dirty="0">
                <a:solidFill>
                  <a:srgbClr val="000000"/>
                </a:solidFill>
                <a:latin typeface="Times New Roman" panose="02020603050405020304" pitchFamily="18" charset="0"/>
                <a:cs typeface="Times New Roman" panose="02020603050405020304" pitchFamily="18" charset="0"/>
              </a:rPr>
              <a:t>общее число посещений, выполненных иностранцами</a:t>
            </a:r>
          </a:p>
          <a:p>
            <a:r>
              <a:rPr lang="ru-RU" dirty="0">
                <a:solidFill>
                  <a:srgbClr val="000000"/>
                </a:solidFill>
                <a:latin typeface="Times New Roman" panose="02020603050405020304" pitchFamily="18" charset="0"/>
                <a:cs typeface="Times New Roman" panose="02020603050405020304" pitchFamily="18" charset="0"/>
              </a:rPr>
              <a:t>В стр. 129.1 - </a:t>
            </a:r>
            <a:r>
              <a:rPr lang="ru-RU" sz="2000" b="0" i="0" u="none" strike="noStrike" baseline="0" dirty="0">
                <a:solidFill>
                  <a:srgbClr val="000000"/>
                </a:solidFill>
                <a:latin typeface="Times New Roman" panose="02020603050405020304" pitchFamily="18" charset="0"/>
                <a:cs typeface="Times New Roman" panose="02020603050405020304" pitchFamily="18" charset="0"/>
              </a:rPr>
              <a:t>включаются посещения медицинских туристов – иностранцы, въехавшие в Российскую Федерацию в целях получения платных медицинских услуг с последующим выездом. Дополнительными признаками отнесения иностранца в качестве медицинского туриста может служить наличие оформленной деловой визы с целью лечения, а также приглашения на лечение от медицинской организации.</a:t>
            </a:r>
            <a:endParaRPr lang="ru-RU" dirty="0">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42C7E56C-2DC7-1209-C4AF-C9749FA55636}"/>
              </a:ext>
            </a:extLst>
          </p:cNvPr>
          <p:cNvPicPr>
            <a:picLocks noChangeAspect="1"/>
          </p:cNvPicPr>
          <p:nvPr/>
        </p:nvPicPr>
        <p:blipFill>
          <a:blip r:embed="rId2"/>
          <a:stretch>
            <a:fillRect/>
          </a:stretch>
        </p:blipFill>
        <p:spPr>
          <a:xfrm>
            <a:off x="1061884" y="1065402"/>
            <a:ext cx="10068232" cy="3582100"/>
          </a:xfrm>
          <a:prstGeom prst="rect">
            <a:avLst/>
          </a:prstGeom>
        </p:spPr>
      </p:pic>
    </p:spTree>
    <p:extLst>
      <p:ext uri="{BB962C8B-B14F-4D97-AF65-F5344CB8AC3E}">
        <p14:creationId xmlns:p14="http://schemas.microsoft.com/office/powerpoint/2010/main" val="22349165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2B49E5A-1193-40AE-870E-B9E36C47A42D}"/>
              </a:ext>
            </a:extLst>
          </p:cNvPr>
          <p:cNvSpPr>
            <a:spLocks noGrp="1"/>
          </p:cNvSpPr>
          <p:nvPr>
            <p:ph type="title"/>
          </p:nvPr>
        </p:nvSpPr>
        <p:spPr>
          <a:xfrm>
            <a:off x="913774" y="360728"/>
            <a:ext cx="10351752" cy="528506"/>
          </a:xfrm>
        </p:spPr>
        <p:txBody>
          <a:bodyPr>
            <a:normAutofit fontScale="90000"/>
          </a:bodyPr>
          <a:lstStyle/>
          <a:p>
            <a:r>
              <a:rPr lang="ru-RU" dirty="0">
                <a:latin typeface="Times New Roman" panose="02020603050405020304" pitchFamily="18" charset="0"/>
                <a:cs typeface="Times New Roman" panose="02020603050405020304" pitchFamily="18" charset="0"/>
              </a:rPr>
              <a:t>Работа врачей поликлиники</a:t>
            </a:r>
          </a:p>
        </p:txBody>
      </p:sp>
      <p:sp>
        <p:nvSpPr>
          <p:cNvPr id="3" name="Текст 2">
            <a:extLst>
              <a:ext uri="{FF2B5EF4-FFF2-40B4-BE49-F238E27FC236}">
                <a16:creationId xmlns:a16="http://schemas.microsoft.com/office/drawing/2014/main" id="{CDA7B365-3C77-4298-97C4-98EFF5B3EE77}"/>
              </a:ext>
            </a:extLst>
          </p:cNvPr>
          <p:cNvSpPr>
            <a:spLocks noGrp="1"/>
          </p:cNvSpPr>
          <p:nvPr>
            <p:ph type="body" idx="1"/>
          </p:nvPr>
        </p:nvSpPr>
        <p:spPr>
          <a:xfrm>
            <a:off x="920124" y="889234"/>
            <a:ext cx="10351752" cy="5670957"/>
          </a:xfrm>
        </p:spPr>
        <p:txBody>
          <a:bodyPr>
            <a:noAutofit/>
          </a:bodyPr>
          <a:lstStyle/>
          <a:p>
            <a:pPr marL="0" marR="0" lvl="0" indent="0" defTabSz="457200" rtl="0" eaLnBrk="1" fontAlgn="auto" latinLnBrk="0" hangingPunct="1">
              <a:lnSpc>
                <a:spcPct val="100000"/>
              </a:lnSpc>
              <a:spcBef>
                <a:spcPts val="1000"/>
              </a:spcBef>
              <a:spcAft>
                <a:spcPts val="0"/>
              </a:spcAft>
              <a:buClr>
                <a:srgbClr val="A53010"/>
              </a:buClr>
              <a:buSzTx/>
              <a:buFont typeface="Wingdings 3" charset="2"/>
              <a:buNone/>
              <a:tabLst/>
              <a:defRPr/>
            </a:pPr>
            <a:r>
              <a:rPr kumimoji="0" lang="ru-RU"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Форма 30 Таб. 2107  и </a:t>
            </a:r>
            <a:r>
              <a:rPr kumimoji="0" lang="ru-RU" b="1"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Таб. 2108  - Не заполняются!</a:t>
            </a:r>
            <a:endParaRPr kumimoji="0" lang="ru-RU"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0" marR="0" lvl="0" indent="0"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endParaRPr kumimoji="0" lang="ru-RU" sz="1200" b="1"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800" b="1"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Таб.1002 форма 30 «Центры (отделения, кабинеты) амбулаторной онкологической помощи)</a:t>
            </a:r>
          </a:p>
          <a:p>
            <a:pPr marL="0" marR="0" lvl="0" indent="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400" b="0" i="0" u="none" strike="noStrike" kern="1200" cap="all" spc="0" normalizeH="0" baseline="0" noProof="0" dirty="0" err="1">
                <a:ln>
                  <a:noFill/>
                </a:ln>
                <a:solidFill>
                  <a:schemeClr val="tx1"/>
                </a:solidFill>
                <a:effectLst/>
                <a:uLnTx/>
                <a:uFillTx/>
                <a:latin typeface="Times New Roman" panose="02020603050405020304" pitchFamily="18" charset="0"/>
                <a:ea typeface="+mn-ea"/>
                <a:cs typeface="Times New Roman" panose="02020603050405020304" pitchFamily="18" charset="0"/>
              </a:rPr>
              <a:t>Цаоп</a:t>
            </a:r>
            <a:r>
              <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  показываем по стр. 1 гр.3 (в ярославской области их 4: КБ №9, КБ им. Семашко, РГБ №1, Угличская ЦРБ). Это же количество должно стоять в таб. 1001 по стр. 124.  Кабинеты онкологической помощи показываем по стр.3 в таб.1002 и по стр. 60 в таб.1001. и посещения по стр. 36 таб. 2100</a:t>
            </a:r>
          </a:p>
          <a:p>
            <a:pPr marL="0" marR="0" lvl="0" indent="0"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800" b="1"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rPr>
              <a:t>Таб. 1003 форма 30 « Передвижные подразделения и формы работы»</a:t>
            </a:r>
          </a:p>
          <a:p>
            <a:pPr marL="0" marR="0" lvl="0" indent="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lang="ru-RU" sz="1600" noProof="0" dirty="0">
                <a:solidFill>
                  <a:schemeClr val="tx1"/>
                </a:solidFill>
                <a:latin typeface="Times New Roman" panose="02020603050405020304" pitchFamily="18" charset="0"/>
                <a:cs typeface="Times New Roman" panose="02020603050405020304" pitchFamily="18" charset="0"/>
              </a:rPr>
              <a:t>Приобретены Мобильные медицинские комплексы «ФЛЮМАММ» стр. 13: Ростовской ЦРБ, Ярославской ЦРБ, Угличской ЦРБ.</a:t>
            </a:r>
            <a:r>
              <a:rPr kumimoji="0" lang="ru-RU" sz="16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В таблице 5117 этот комплекс  показываем</a:t>
            </a:r>
            <a:r>
              <a:rPr lang="ru-RU" sz="1600" dirty="0">
                <a:solidFill>
                  <a:prstClr val="white">
                    <a:lumMod val="50000"/>
                  </a:prstClr>
                </a:solidFill>
                <a:latin typeface="Times New Roman" panose="02020603050405020304" pitchFamily="18" charset="0"/>
                <a:cs typeface="Times New Roman" panose="02020603050405020304" pitchFamily="18" charset="0"/>
              </a:rPr>
              <a:t> </a:t>
            </a:r>
            <a:r>
              <a:rPr lang="ru-RU" sz="1600" dirty="0">
                <a:solidFill>
                  <a:schemeClr val="tx1"/>
                </a:solidFill>
                <a:latin typeface="Times New Roman" panose="02020603050405020304" pitchFamily="18" charset="0"/>
                <a:cs typeface="Times New Roman" panose="02020603050405020304" pitchFamily="18" charset="0"/>
              </a:rPr>
              <a:t>по строке 2.2. (1 единица оборудования, на 2 рабочих места).</a:t>
            </a:r>
            <a:endParaRPr kumimoji="0" lang="ru-RU" sz="16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r>
              <a:rPr kumimoji="0" lang="ru-RU" sz="1400" b="0" i="0" u="none" strike="noStrike" kern="1200" cap="all" spc="0" normalizeH="0" baseline="0" dirty="0">
                <a:ln>
                  <a:noFill/>
                </a:ln>
                <a:solidFill>
                  <a:schemeClr val="tx1"/>
                </a:solidFill>
                <a:effectLst/>
                <a:uLnTx/>
                <a:uFillTx/>
                <a:latin typeface="Times New Roman" panose="02020603050405020304" pitchFamily="18" charset="0"/>
                <a:ea typeface="+mn-ea"/>
                <a:cs typeface="Times New Roman" panose="02020603050405020304" pitchFamily="18" charset="0"/>
              </a:rPr>
              <a:t>На основании приказа Минздравсоцразвития России №252н от 23.03.2012 «Об утверждении порядка возложения на фельдшера, акушерку руководителем МО при  организации оказания первичной медико-санитарной помощи и скорой медицинской помощи отдельных функций лечащего врача ….» - посещения считаются как фельдшерские.</a:t>
            </a:r>
            <a:endPar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marL="0" marR="0" lvl="0" indent="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None/>
              <a:tabLst/>
              <a:defRPr/>
            </a:pPr>
            <a:endParaRPr kumimoji="0" lang="ru-RU" sz="1400" b="0" i="0" u="none" strike="noStrike" kern="1200" cap="all"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p>
            <a:pPr algn="just"/>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1976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0DEE7BF-F0D3-4576-A75A-1B98C33598CC}"/>
              </a:ext>
            </a:extLst>
          </p:cNvPr>
          <p:cNvSpPr>
            <a:spLocks noGrp="1"/>
          </p:cNvSpPr>
          <p:nvPr>
            <p:ph type="ctrTitle"/>
          </p:nvPr>
        </p:nvSpPr>
        <p:spPr/>
        <p:txBody>
          <a:bodyPr>
            <a:normAutofit/>
          </a:bodyPr>
          <a:lstStyle/>
          <a:p>
            <a:r>
              <a:rPr lang="ru-RU" dirty="0">
                <a:latin typeface="Times New Roman" panose="02020603050405020304" pitchFamily="18" charset="0"/>
                <a:cs typeface="Times New Roman" panose="02020603050405020304" pitchFamily="18" charset="0"/>
              </a:rPr>
              <a:t>Спасибо за внимание</a:t>
            </a:r>
          </a:p>
        </p:txBody>
      </p:sp>
      <p:sp>
        <p:nvSpPr>
          <p:cNvPr id="3" name="Подзаголовок 2">
            <a:extLst>
              <a:ext uri="{FF2B5EF4-FFF2-40B4-BE49-F238E27FC236}">
                <a16:creationId xmlns:a16="http://schemas.microsoft.com/office/drawing/2014/main" id="{523993E4-7B37-4852-8DC3-D52DC51AE161}"/>
              </a:ext>
            </a:extLst>
          </p:cNvPr>
          <p:cNvSpPr>
            <a:spLocks noGrp="1"/>
          </p:cNvSpPr>
          <p:nvPr>
            <p:ph type="subTitle" idx="1"/>
          </p:nvPr>
        </p:nvSpPr>
        <p:spPr>
          <a:xfrm>
            <a:off x="1751012" y="5066950"/>
            <a:ext cx="8689976" cy="620786"/>
          </a:xfrm>
        </p:spPr>
        <p:txBody>
          <a:bodyPr>
            <a:noAutofit/>
          </a:bodyPr>
          <a:lstStyle/>
          <a:p>
            <a:pPr algn="l"/>
            <a:r>
              <a:rPr lang="ru-RU" sz="2800" cap="none" dirty="0">
                <a:solidFill>
                  <a:schemeClr val="tx1"/>
                </a:solidFill>
                <a:latin typeface="Times New Roman" panose="02020603050405020304" pitchFamily="18" charset="0"/>
                <a:cs typeface="Times New Roman" panose="02020603050405020304" pitchFamily="18" charset="0"/>
              </a:rPr>
              <a:t>Кочергина Анна Михайловна </a:t>
            </a:r>
            <a:r>
              <a:rPr lang="en-US" sz="2800" cap="none" dirty="0">
                <a:solidFill>
                  <a:schemeClr val="tx1"/>
                </a:solidFill>
                <a:latin typeface="Times New Roman" panose="02020603050405020304" pitchFamily="18" charset="0"/>
                <a:cs typeface="Times New Roman" panose="02020603050405020304" pitchFamily="18" charset="0"/>
              </a:rPr>
              <a:t> </a:t>
            </a:r>
            <a:r>
              <a:rPr lang="ru-RU" sz="2800" cap="none" dirty="0">
                <a:solidFill>
                  <a:schemeClr val="tx1"/>
                </a:solidFill>
                <a:latin typeface="Times New Roman" panose="02020603050405020304" pitchFamily="18" charset="0"/>
                <a:cs typeface="Times New Roman" panose="02020603050405020304" pitchFamily="18" charset="0"/>
              </a:rPr>
              <a:t>т. 20-54-08</a:t>
            </a:r>
          </a:p>
          <a:p>
            <a:pPr algn="l"/>
            <a:r>
              <a:rPr lang="ru-RU" sz="2800" cap="none" dirty="0">
                <a:solidFill>
                  <a:schemeClr val="tx1"/>
                </a:solidFill>
                <a:latin typeface="Times New Roman" panose="02020603050405020304" pitchFamily="18" charset="0"/>
                <a:cs typeface="Times New Roman" panose="02020603050405020304" pitchFamily="18" charset="0"/>
              </a:rPr>
              <a:t> </a:t>
            </a:r>
            <a:r>
              <a:rPr lang="en-US" sz="2800" cap="none" dirty="0" err="1">
                <a:solidFill>
                  <a:schemeClr val="tx1"/>
                </a:solidFill>
                <a:latin typeface="Times New Roman" panose="02020603050405020304" pitchFamily="18" charset="0"/>
                <a:cs typeface="Times New Roman" panose="02020603050405020304" pitchFamily="18" charset="0"/>
              </a:rPr>
              <a:t>a</a:t>
            </a:r>
            <a:r>
              <a:rPr lang="en-US" sz="2800" cap="none"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.kochergina@zdrav</a:t>
            </a:r>
            <a:r>
              <a:rPr lang="ru-RU" sz="2800" cap="none"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76</a:t>
            </a:r>
            <a:r>
              <a:rPr lang="en-US" sz="2800" cap="none"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.ru</a:t>
            </a:r>
            <a:endParaRPr lang="ru-RU" sz="2800" cap="none"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sz="2800" dirty="0"/>
          </a:p>
          <a:p>
            <a:endParaRPr lang="ru-RU" sz="2800" dirty="0"/>
          </a:p>
        </p:txBody>
      </p:sp>
    </p:spTree>
    <p:extLst>
      <p:ext uri="{BB962C8B-B14F-4D97-AF65-F5344CB8AC3E}">
        <p14:creationId xmlns:p14="http://schemas.microsoft.com/office/powerpoint/2010/main" val="3864636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E657BB-5E61-4A6A-9175-813B854BC3A1}"/>
              </a:ext>
            </a:extLst>
          </p:cNvPr>
          <p:cNvSpPr>
            <a:spLocks noGrp="1"/>
          </p:cNvSpPr>
          <p:nvPr>
            <p:ph type="title"/>
          </p:nvPr>
        </p:nvSpPr>
        <p:spPr>
          <a:xfrm>
            <a:off x="913775" y="618517"/>
            <a:ext cx="10364451" cy="1260617"/>
          </a:xfrm>
        </p:spPr>
        <p:txBody>
          <a:bodyPr/>
          <a:lstStyle/>
          <a:p>
            <a:pPr algn="ctr"/>
            <a:r>
              <a:rPr lang="ru-RU" dirty="0">
                <a:latin typeface="Times New Roman" panose="02020603050405020304" pitchFamily="18" charset="0"/>
                <a:cs typeface="Times New Roman" panose="02020603050405020304" pitchFamily="18" charset="0"/>
              </a:rPr>
              <a:t>Что такое </a:t>
            </a:r>
            <a:r>
              <a:rPr lang="ru-RU" dirty="0">
                <a:highlight>
                  <a:srgbClr val="00FF00"/>
                </a:highlight>
                <a:latin typeface="Times New Roman" panose="02020603050405020304" pitchFamily="18" charset="0"/>
                <a:cs typeface="Times New Roman" panose="02020603050405020304" pitchFamily="18" charset="0"/>
              </a:rPr>
              <a:t>совместительство</a:t>
            </a:r>
            <a:r>
              <a:rPr lang="ru-RU" dirty="0">
                <a:latin typeface="Times New Roman" panose="02020603050405020304" pitchFamily="18" charset="0"/>
                <a:cs typeface="Times New Roman" panose="02020603050405020304" pitchFamily="18" charset="0"/>
              </a:rPr>
              <a:t> и что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такое </a:t>
            </a:r>
            <a:r>
              <a:rPr lang="ru-RU" dirty="0">
                <a:highlight>
                  <a:srgbClr val="00FF00"/>
                </a:highlight>
                <a:latin typeface="Times New Roman" panose="02020603050405020304" pitchFamily="18" charset="0"/>
                <a:cs typeface="Times New Roman" panose="02020603050405020304" pitchFamily="18" charset="0"/>
              </a:rPr>
              <a:t>совмещение</a:t>
            </a:r>
            <a:r>
              <a:rPr lang="ru-RU" dirty="0">
                <a:latin typeface="Times New Roman" panose="02020603050405020304" pitchFamily="18" charset="0"/>
                <a:cs typeface="Times New Roman" panose="02020603050405020304" pitchFamily="18" charset="0"/>
              </a:rPr>
              <a:t>.</a:t>
            </a:r>
          </a:p>
        </p:txBody>
      </p:sp>
      <p:sp>
        <p:nvSpPr>
          <p:cNvPr id="3" name="Объект 2">
            <a:extLst>
              <a:ext uri="{FF2B5EF4-FFF2-40B4-BE49-F238E27FC236}">
                <a16:creationId xmlns:a16="http://schemas.microsoft.com/office/drawing/2014/main" id="{CACFF415-767E-4D01-9B71-F6E2D2A5CF27}"/>
              </a:ext>
            </a:extLst>
          </p:cNvPr>
          <p:cNvSpPr>
            <a:spLocks noGrp="1"/>
          </p:cNvSpPr>
          <p:nvPr>
            <p:ph sz="quarter" idx="13"/>
          </p:nvPr>
        </p:nvSpPr>
        <p:spPr>
          <a:xfrm>
            <a:off x="1271583" y="2061795"/>
            <a:ext cx="10363826" cy="4093828"/>
          </a:xfrm>
        </p:spPr>
        <p:txBody>
          <a:bodyPr>
            <a:normAutofit/>
          </a:bodyPr>
          <a:lstStyle/>
          <a:p>
            <a:r>
              <a:rPr lang="ru-RU" dirty="0">
                <a:solidFill>
                  <a:schemeClr val="tx1">
                    <a:lumMod val="95000"/>
                    <a:lumOff val="5000"/>
                  </a:schemeClr>
                </a:solidFill>
                <a:highlight>
                  <a:srgbClr val="00FF00"/>
                </a:highlight>
                <a:latin typeface="Times New Roman" panose="02020603050405020304" pitchFamily="18" charset="0"/>
                <a:cs typeface="Times New Roman" panose="02020603050405020304" pitchFamily="18" charset="0"/>
              </a:rPr>
              <a:t>Совместительство </a:t>
            </a:r>
            <a:r>
              <a:rPr lang="ru-RU" dirty="0">
                <a:solidFill>
                  <a:schemeClr val="tx1">
                    <a:lumMod val="95000"/>
                    <a:lumOff val="5000"/>
                  </a:schemeClr>
                </a:solidFill>
                <a:latin typeface="Times New Roman" panose="02020603050405020304" pitchFamily="18" charset="0"/>
                <a:cs typeface="Times New Roman" panose="02020603050405020304" pitchFamily="18" charset="0"/>
              </a:rPr>
              <a:t>– это регулярная работа, которую сотрудник выполняет в свободное от своей основной работы время с оформлением трудового договора.</a:t>
            </a:r>
          </a:p>
          <a:p>
            <a:r>
              <a:rPr lang="ru-RU" dirty="0">
                <a:solidFill>
                  <a:schemeClr val="tx1">
                    <a:lumMod val="95000"/>
                    <a:lumOff val="5000"/>
                  </a:schemeClr>
                </a:solidFill>
                <a:highlight>
                  <a:srgbClr val="00FF00"/>
                </a:highlight>
                <a:latin typeface="Times New Roman" panose="02020603050405020304" pitchFamily="18" charset="0"/>
                <a:cs typeface="Times New Roman" panose="02020603050405020304" pitchFamily="18" charset="0"/>
              </a:rPr>
              <a:t>Совмещение</a:t>
            </a:r>
            <a:r>
              <a:rPr lang="ru-RU" dirty="0">
                <a:solidFill>
                  <a:schemeClr val="tx1">
                    <a:lumMod val="95000"/>
                    <a:lumOff val="5000"/>
                  </a:schemeClr>
                </a:solidFill>
                <a:latin typeface="Times New Roman" panose="02020603050405020304" pitchFamily="18" charset="0"/>
                <a:cs typeface="Times New Roman" panose="02020603050405020304" pitchFamily="18" charset="0"/>
              </a:rPr>
              <a:t> – это дополнительная работа, выполняемая в течении рабочего времени, установленного сотруднику, и компенсируется в виде доплаты к заработной плате.</a:t>
            </a:r>
          </a:p>
          <a:p>
            <a:r>
              <a:rPr lang="ru-RU" dirty="0">
                <a:solidFill>
                  <a:schemeClr val="tx1">
                    <a:lumMod val="95000"/>
                    <a:lumOff val="5000"/>
                  </a:schemeClr>
                </a:solidFill>
                <a:latin typeface="Times New Roman" panose="02020603050405020304" pitchFamily="18" charset="0"/>
                <a:cs typeface="Times New Roman" panose="02020603050405020304" pitchFamily="18" charset="0"/>
              </a:rPr>
              <a:t>Внутреннее совмещение в таблице 1100 не указывается в графах по «число занятых должностей» и «число физических лиц». </a:t>
            </a:r>
          </a:p>
          <a:p>
            <a:r>
              <a:rPr lang="ru-RU" dirty="0">
                <a:solidFill>
                  <a:schemeClr val="tx1">
                    <a:lumMod val="95000"/>
                    <a:lumOff val="5000"/>
                  </a:schemeClr>
                </a:solidFill>
                <a:latin typeface="Times New Roman" panose="02020603050405020304" pitchFamily="18" charset="0"/>
                <a:cs typeface="Times New Roman" panose="02020603050405020304" pitchFamily="18" charset="0"/>
              </a:rPr>
              <a:t>При заполнении таблицы 1100 формы 30 следует помнить, что должности временно отсутствующих работников на конец года по следующим причинам: отпуск, командировка, болезнь, отпуск по беременности и родам, отпуск по уходу за ребенком, мобилизация показывают, как занятые.</a:t>
            </a:r>
          </a:p>
          <a:p>
            <a:r>
              <a:rPr lang="ru-RU" dirty="0">
                <a:solidFill>
                  <a:schemeClr val="tx1">
                    <a:lumMod val="95000"/>
                    <a:lumOff val="5000"/>
                  </a:schemeClr>
                </a:solidFill>
                <a:latin typeface="Times New Roman" panose="02020603050405020304" pitchFamily="18" charset="0"/>
                <a:cs typeface="Times New Roman" panose="02020603050405020304" pitchFamily="18" charset="0"/>
              </a:rPr>
              <a:t>Если эти должности временно замещены другими лицами, их вторично, как занятые, не показывают</a:t>
            </a:r>
          </a:p>
          <a:p>
            <a:endParaRPr lang="ru-RU" dirty="0">
              <a:solidFill>
                <a:schemeClr val="tx1">
                  <a:lumMod val="95000"/>
                  <a:lumOff val="5000"/>
                </a:schemeClr>
              </a:solidFill>
            </a:endParaRPr>
          </a:p>
          <a:p>
            <a:endParaRPr lang="ru-RU" dirty="0">
              <a:solidFill>
                <a:schemeClr val="tx1">
                  <a:lumMod val="95000"/>
                  <a:lumOff val="5000"/>
                </a:schemeClr>
              </a:solidFill>
            </a:endParaRPr>
          </a:p>
          <a:p>
            <a:endParaRPr lang="ru-RU" dirty="0">
              <a:solidFill>
                <a:schemeClr val="tx1">
                  <a:lumMod val="95000"/>
                  <a:lumOff val="5000"/>
                </a:schemeClr>
              </a:solidFill>
            </a:endParaRPr>
          </a:p>
        </p:txBody>
      </p:sp>
    </p:spTree>
    <p:extLst>
      <p:ext uri="{BB962C8B-B14F-4D97-AF65-F5344CB8AC3E}">
        <p14:creationId xmlns:p14="http://schemas.microsoft.com/office/powerpoint/2010/main" val="3257235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209268D-5B8B-4ED6-A6C9-1274C68CC3EC}"/>
              </a:ext>
            </a:extLst>
          </p:cNvPr>
          <p:cNvSpPr>
            <a:spLocks noGrp="1"/>
          </p:cNvSpPr>
          <p:nvPr>
            <p:ph type="title"/>
          </p:nvPr>
        </p:nvSpPr>
        <p:spPr>
          <a:xfrm>
            <a:off x="1240403" y="167781"/>
            <a:ext cx="10288987" cy="1816216"/>
          </a:xfrm>
        </p:spPr>
        <p:txBody>
          <a:bodyPr>
            <a:normAutofit/>
          </a:bodyPr>
          <a:lstStyle/>
          <a:p>
            <a:pPr algn="ctr"/>
            <a:r>
              <a:rPr lang="ru-RU" dirty="0">
                <a:latin typeface="Times New Roman" panose="02020603050405020304" pitchFamily="18" charset="0"/>
                <a:cs typeface="Times New Roman" panose="02020603050405020304" pitchFamily="18" charset="0"/>
              </a:rPr>
              <a:t>Правила округления при расчете штатной (занятой) численности работников</a:t>
            </a:r>
          </a:p>
        </p:txBody>
      </p:sp>
      <p:graphicFrame>
        <p:nvGraphicFramePr>
          <p:cNvPr id="4" name="Таблица 4">
            <a:extLst>
              <a:ext uri="{FF2B5EF4-FFF2-40B4-BE49-F238E27FC236}">
                <a16:creationId xmlns:a16="http://schemas.microsoft.com/office/drawing/2014/main" id="{1D0A65D6-F0A1-4331-A782-11978768CEB8}"/>
              </a:ext>
            </a:extLst>
          </p:cNvPr>
          <p:cNvGraphicFramePr>
            <a:graphicFrameLocks noGrp="1"/>
          </p:cNvGraphicFramePr>
          <p:nvPr>
            <p:ph sz="quarter" idx="13"/>
            <p:extLst>
              <p:ext uri="{D42A27DB-BD31-4B8C-83A1-F6EECF244321}">
                <p14:modId xmlns:p14="http://schemas.microsoft.com/office/powerpoint/2010/main" val="3189708798"/>
              </p:ext>
            </p:extLst>
          </p:nvPr>
        </p:nvGraphicFramePr>
        <p:xfrm>
          <a:off x="2464904" y="2366963"/>
          <a:ext cx="8231058" cy="2219960"/>
        </p:xfrm>
        <a:graphic>
          <a:graphicData uri="http://schemas.openxmlformats.org/drawingml/2006/table">
            <a:tbl>
              <a:tblPr firstRow="1" bandRow="1">
                <a:tableStyleId>{5C22544A-7EE6-4342-B048-85BDC9FD1C3A}</a:tableStyleId>
              </a:tblPr>
              <a:tblGrid>
                <a:gridCol w="593009">
                  <a:extLst>
                    <a:ext uri="{9D8B030D-6E8A-4147-A177-3AD203B41FA5}">
                      <a16:colId xmlns:a16="http://schemas.microsoft.com/office/drawing/2014/main" val="1857300857"/>
                    </a:ext>
                  </a:extLst>
                </a:gridCol>
                <a:gridCol w="3539492">
                  <a:extLst>
                    <a:ext uri="{9D8B030D-6E8A-4147-A177-3AD203B41FA5}">
                      <a16:colId xmlns:a16="http://schemas.microsoft.com/office/drawing/2014/main" val="2071651837"/>
                    </a:ext>
                  </a:extLst>
                </a:gridCol>
                <a:gridCol w="4098557">
                  <a:extLst>
                    <a:ext uri="{9D8B030D-6E8A-4147-A177-3AD203B41FA5}">
                      <a16:colId xmlns:a16="http://schemas.microsoft.com/office/drawing/2014/main" val="3887310711"/>
                    </a:ext>
                  </a:extLst>
                </a:gridCol>
              </a:tblGrid>
              <a:tr h="370840">
                <a:tc>
                  <a:txBody>
                    <a:bodyPr/>
                    <a:lstStyle/>
                    <a:p>
                      <a:r>
                        <a:rPr lang="ru-RU" dirty="0">
                          <a:latin typeface="Times New Roman" panose="02020603050405020304" pitchFamily="18" charset="0"/>
                          <a:cs typeface="Times New Roman" panose="02020603050405020304" pitchFamily="18" charset="0"/>
                        </a:rPr>
                        <a:t> №</a:t>
                      </a:r>
                    </a:p>
                  </a:txBody>
                  <a:tcPr/>
                </a:tc>
                <a:tc>
                  <a:txBody>
                    <a:bodyPr/>
                    <a:lstStyle/>
                    <a:p>
                      <a:r>
                        <a:rPr lang="ru-RU" dirty="0">
                          <a:latin typeface="Times New Roman" panose="02020603050405020304" pitchFamily="18" charset="0"/>
                          <a:cs typeface="Times New Roman" panose="02020603050405020304" pitchFamily="18" charset="0"/>
                        </a:rPr>
                        <a:t>Расчетное число должностей</a:t>
                      </a:r>
                    </a:p>
                  </a:txBody>
                  <a:tcPr/>
                </a:tc>
                <a:tc>
                  <a:txBody>
                    <a:bodyPr/>
                    <a:lstStyle/>
                    <a:p>
                      <a:r>
                        <a:rPr lang="ru-RU" dirty="0">
                          <a:latin typeface="Times New Roman" panose="02020603050405020304" pitchFamily="18" charset="0"/>
                          <a:cs typeface="Times New Roman" panose="02020603050405020304" pitchFamily="18" charset="0"/>
                        </a:rPr>
                        <a:t>Правила округления</a:t>
                      </a:r>
                    </a:p>
                  </a:txBody>
                  <a:tcPr/>
                </a:tc>
                <a:extLst>
                  <a:ext uri="{0D108BD9-81ED-4DB2-BD59-A6C34878D82A}">
                    <a16:rowId xmlns:a16="http://schemas.microsoft.com/office/drawing/2014/main" val="1329174888"/>
                  </a:ext>
                </a:extLst>
              </a:tr>
              <a:tr h="370840">
                <a:tc>
                  <a:txBody>
                    <a:bodyPr/>
                    <a:lstStyle/>
                    <a:p>
                      <a:r>
                        <a:rPr lang="ru-RU" dirty="0">
                          <a:latin typeface="Times New Roman" panose="02020603050405020304" pitchFamily="18" charset="0"/>
                          <a:cs typeface="Times New Roman" panose="02020603050405020304" pitchFamily="18" charset="0"/>
                        </a:rPr>
                        <a:t>1.</a:t>
                      </a:r>
                    </a:p>
                  </a:txBody>
                  <a:tcPr/>
                </a:tc>
                <a:tc>
                  <a:txBody>
                    <a:bodyPr/>
                    <a:lstStyle/>
                    <a:p>
                      <a:r>
                        <a:rPr lang="ru-RU" dirty="0">
                          <a:latin typeface="Times New Roman" panose="02020603050405020304" pitchFamily="18" charset="0"/>
                          <a:cs typeface="Times New Roman" panose="02020603050405020304" pitchFamily="18" charset="0"/>
                        </a:rPr>
                        <a:t>Менее 0,13</a:t>
                      </a:r>
                    </a:p>
                  </a:txBody>
                  <a:tcPr/>
                </a:tc>
                <a:tc>
                  <a:txBody>
                    <a:bodyPr/>
                    <a:lstStyle/>
                    <a:p>
                      <a:r>
                        <a:rPr lang="ru-RU" dirty="0">
                          <a:latin typeface="Times New Roman" panose="02020603050405020304" pitchFamily="18" charset="0"/>
                          <a:cs typeface="Times New Roman" panose="02020603050405020304" pitchFamily="18" charset="0"/>
                        </a:rPr>
                        <a:t>Отбрасываются (0)</a:t>
                      </a:r>
                    </a:p>
                  </a:txBody>
                  <a:tcPr/>
                </a:tc>
                <a:extLst>
                  <a:ext uri="{0D108BD9-81ED-4DB2-BD59-A6C34878D82A}">
                    <a16:rowId xmlns:a16="http://schemas.microsoft.com/office/drawing/2014/main" val="1406370786"/>
                  </a:ext>
                </a:extLst>
              </a:tr>
              <a:tr h="370840">
                <a:tc>
                  <a:txBody>
                    <a:bodyPr/>
                    <a:lstStyle/>
                    <a:p>
                      <a:r>
                        <a:rPr lang="ru-RU" dirty="0">
                          <a:latin typeface="Times New Roman" panose="02020603050405020304" pitchFamily="18" charset="0"/>
                          <a:cs typeface="Times New Roman" panose="02020603050405020304" pitchFamily="18" charset="0"/>
                        </a:rPr>
                        <a:t>2.</a:t>
                      </a:r>
                    </a:p>
                  </a:txBody>
                  <a:tcPr/>
                </a:tc>
                <a:tc>
                  <a:txBody>
                    <a:bodyPr/>
                    <a:lstStyle/>
                    <a:p>
                      <a:r>
                        <a:rPr lang="ru-RU" dirty="0">
                          <a:latin typeface="Times New Roman" panose="02020603050405020304" pitchFamily="18" charset="0"/>
                          <a:cs typeface="Times New Roman" panose="02020603050405020304" pitchFamily="18" charset="0"/>
                        </a:rPr>
                        <a:t>0,13 – 0,37</a:t>
                      </a:r>
                    </a:p>
                  </a:txBody>
                  <a:tcPr/>
                </a:tc>
                <a:tc>
                  <a:txBody>
                    <a:bodyPr/>
                    <a:lstStyle/>
                    <a:p>
                      <a:r>
                        <a:rPr lang="ru-RU" dirty="0">
                          <a:latin typeface="Times New Roman" panose="02020603050405020304" pitchFamily="18" charset="0"/>
                          <a:cs typeface="Times New Roman" panose="02020603050405020304" pitchFamily="18" charset="0"/>
                        </a:rPr>
                        <a:t>Округляются до 0,25</a:t>
                      </a:r>
                    </a:p>
                  </a:txBody>
                  <a:tcPr/>
                </a:tc>
                <a:extLst>
                  <a:ext uri="{0D108BD9-81ED-4DB2-BD59-A6C34878D82A}">
                    <a16:rowId xmlns:a16="http://schemas.microsoft.com/office/drawing/2014/main" val="2491742877"/>
                  </a:ext>
                </a:extLst>
              </a:tr>
              <a:tr h="0">
                <a:tc>
                  <a:txBody>
                    <a:bodyPr/>
                    <a:lstStyle/>
                    <a:p>
                      <a:r>
                        <a:rPr lang="ru-RU" dirty="0">
                          <a:latin typeface="Times New Roman" panose="02020603050405020304" pitchFamily="18" charset="0"/>
                          <a:cs typeface="Times New Roman" panose="02020603050405020304" pitchFamily="18" charset="0"/>
                        </a:rPr>
                        <a:t>3.</a:t>
                      </a:r>
                    </a:p>
                  </a:txBody>
                  <a:tcPr/>
                </a:tc>
                <a:tc>
                  <a:txBody>
                    <a:bodyPr/>
                    <a:lstStyle/>
                    <a:p>
                      <a:r>
                        <a:rPr lang="ru-RU" dirty="0">
                          <a:latin typeface="Times New Roman" panose="02020603050405020304" pitchFamily="18" charset="0"/>
                          <a:cs typeface="Times New Roman" panose="02020603050405020304" pitchFamily="18" charset="0"/>
                        </a:rPr>
                        <a:t>0,38 – 0,62</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latin typeface="Times New Roman" panose="02020603050405020304" pitchFamily="18" charset="0"/>
                          <a:cs typeface="Times New Roman" panose="02020603050405020304" pitchFamily="18" charset="0"/>
                        </a:rPr>
                        <a:t>Округляются до 0,5</a:t>
                      </a:r>
                    </a:p>
                  </a:txBody>
                  <a:tcPr/>
                </a:tc>
                <a:extLst>
                  <a:ext uri="{0D108BD9-81ED-4DB2-BD59-A6C34878D82A}">
                    <a16:rowId xmlns:a16="http://schemas.microsoft.com/office/drawing/2014/main" val="2072780807"/>
                  </a:ext>
                </a:extLst>
              </a:tr>
              <a:tr h="370840">
                <a:tc>
                  <a:txBody>
                    <a:bodyPr/>
                    <a:lstStyle/>
                    <a:p>
                      <a:r>
                        <a:rPr lang="ru-RU" dirty="0">
                          <a:latin typeface="Times New Roman" panose="02020603050405020304" pitchFamily="18" charset="0"/>
                          <a:cs typeface="Times New Roman" panose="02020603050405020304" pitchFamily="18" charset="0"/>
                        </a:rPr>
                        <a:t>4.</a:t>
                      </a:r>
                    </a:p>
                  </a:txBody>
                  <a:tcPr/>
                </a:tc>
                <a:tc>
                  <a:txBody>
                    <a:bodyPr/>
                    <a:lstStyle/>
                    <a:p>
                      <a:r>
                        <a:rPr lang="ru-RU" dirty="0">
                          <a:latin typeface="Times New Roman" panose="02020603050405020304" pitchFamily="18" charset="0"/>
                          <a:cs typeface="Times New Roman" panose="02020603050405020304" pitchFamily="18" charset="0"/>
                        </a:rPr>
                        <a:t>0,63 – 0,87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latin typeface="Times New Roman" panose="02020603050405020304" pitchFamily="18" charset="0"/>
                          <a:cs typeface="Times New Roman" panose="02020603050405020304" pitchFamily="18" charset="0"/>
                        </a:rPr>
                        <a:t>Округляются до 0,75</a:t>
                      </a:r>
                    </a:p>
                  </a:txBody>
                  <a:tcPr/>
                </a:tc>
                <a:extLst>
                  <a:ext uri="{0D108BD9-81ED-4DB2-BD59-A6C34878D82A}">
                    <a16:rowId xmlns:a16="http://schemas.microsoft.com/office/drawing/2014/main" val="424069234"/>
                  </a:ext>
                </a:extLst>
              </a:tr>
              <a:tr h="370840">
                <a:tc>
                  <a:txBody>
                    <a:bodyPr/>
                    <a:lstStyle/>
                    <a:p>
                      <a:r>
                        <a:rPr lang="ru-RU" dirty="0">
                          <a:latin typeface="Times New Roman" panose="02020603050405020304" pitchFamily="18" charset="0"/>
                          <a:cs typeface="Times New Roman" panose="02020603050405020304" pitchFamily="18" charset="0"/>
                        </a:rPr>
                        <a:t>5. </a:t>
                      </a:r>
                    </a:p>
                  </a:txBody>
                  <a:tcPr/>
                </a:tc>
                <a:tc>
                  <a:txBody>
                    <a:bodyPr/>
                    <a:lstStyle/>
                    <a:p>
                      <a:r>
                        <a:rPr lang="ru-RU" dirty="0">
                          <a:latin typeface="Times New Roman" panose="02020603050405020304" pitchFamily="18" charset="0"/>
                          <a:cs typeface="Times New Roman" panose="02020603050405020304" pitchFamily="18" charset="0"/>
                        </a:rPr>
                        <a:t>Свыше 0,87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dirty="0">
                          <a:latin typeface="Times New Roman" panose="02020603050405020304" pitchFamily="18" charset="0"/>
                          <a:cs typeface="Times New Roman" panose="02020603050405020304" pitchFamily="18" charset="0"/>
                        </a:rPr>
                        <a:t>Округляются до 1,0</a:t>
                      </a:r>
                    </a:p>
                  </a:txBody>
                  <a:tcPr/>
                </a:tc>
                <a:extLst>
                  <a:ext uri="{0D108BD9-81ED-4DB2-BD59-A6C34878D82A}">
                    <a16:rowId xmlns:a16="http://schemas.microsoft.com/office/drawing/2014/main" val="4090369542"/>
                  </a:ext>
                </a:extLst>
              </a:tr>
            </a:tbl>
          </a:graphicData>
        </a:graphic>
      </p:graphicFrame>
      <p:sp>
        <p:nvSpPr>
          <p:cNvPr id="7" name="TextBox 6">
            <a:extLst>
              <a:ext uri="{FF2B5EF4-FFF2-40B4-BE49-F238E27FC236}">
                <a16:creationId xmlns:a16="http://schemas.microsoft.com/office/drawing/2014/main" id="{04A94B24-5553-4ABA-B084-A9381F857143}"/>
              </a:ext>
            </a:extLst>
          </p:cNvPr>
          <p:cNvSpPr txBox="1"/>
          <p:nvPr/>
        </p:nvSpPr>
        <p:spPr>
          <a:xfrm>
            <a:off x="1948070" y="5327010"/>
            <a:ext cx="8747892" cy="646331"/>
          </a:xfrm>
          <a:prstGeom prst="rect">
            <a:avLst/>
          </a:prstGeom>
          <a:noFill/>
        </p:spPr>
        <p:txBody>
          <a:bodyPr wrap="square" rtlCol="0">
            <a:spAutoFit/>
          </a:bodyPr>
          <a:lstStyle/>
          <a:p>
            <a:r>
              <a:rPr lang="ru-RU" dirty="0">
                <a:solidFill>
                  <a:schemeClr val="tx1">
                    <a:lumMod val="95000"/>
                    <a:lumOff val="5000"/>
                  </a:schemeClr>
                </a:solidFill>
                <a:latin typeface="Times New Roman" panose="02020603050405020304" pitchFamily="18" charset="0"/>
                <a:cs typeface="Times New Roman" panose="02020603050405020304" pitchFamily="18" charset="0"/>
              </a:rPr>
              <a:t>Сведения о должностях могут показываться как целыми, так и дробными числами (0,75; 0,50; 0,25; 1,0 должности). </a:t>
            </a:r>
          </a:p>
        </p:txBody>
      </p:sp>
    </p:spTree>
    <p:extLst>
      <p:ext uri="{BB962C8B-B14F-4D97-AF65-F5344CB8AC3E}">
        <p14:creationId xmlns:p14="http://schemas.microsoft.com/office/powerpoint/2010/main" val="2976590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14C83C6-2B83-4C21-8449-14812FD6CC1E}"/>
              </a:ext>
            </a:extLst>
          </p:cNvPr>
          <p:cNvSpPr>
            <a:spLocks noGrp="1"/>
          </p:cNvSpPr>
          <p:nvPr>
            <p:ph type="title"/>
          </p:nvPr>
        </p:nvSpPr>
        <p:spPr>
          <a:xfrm>
            <a:off x="913775" y="397565"/>
            <a:ext cx="10364451" cy="787179"/>
          </a:xfrm>
        </p:spPr>
        <p:txBody>
          <a:bodyPr>
            <a:normAutofit fontScale="90000"/>
          </a:bodyPr>
          <a:lstStyle/>
          <a:p>
            <a:pPr algn="ctr"/>
            <a:r>
              <a:rPr lang="ru-RU" dirty="0">
                <a:latin typeface="Times New Roman" panose="02020603050405020304" pitchFamily="18" charset="0"/>
                <a:cs typeface="Times New Roman" panose="02020603050405020304" pitchFamily="18" charset="0"/>
              </a:rPr>
              <a:t>Штатные и занятые должности</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B613C93F-6A07-4A6D-BFCF-955D9C33FABE}"/>
              </a:ext>
            </a:extLst>
          </p:cNvPr>
          <p:cNvSpPr>
            <a:spLocks noGrp="1"/>
          </p:cNvSpPr>
          <p:nvPr>
            <p:ph sz="quarter" idx="13"/>
          </p:nvPr>
        </p:nvSpPr>
        <p:spPr>
          <a:xfrm>
            <a:off x="913774" y="1081378"/>
            <a:ext cx="10363826" cy="5716988"/>
          </a:xfrm>
        </p:spPr>
        <p:txBody>
          <a:bodyPr>
            <a:noAutofit/>
          </a:bodyPr>
          <a:lstStyle/>
          <a:p>
            <a:pPr algn="just"/>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В графах 3 и 4 показывают общую штатную численность персонала всех подразделений в целом по организации) в соответствии со штатным расписанием.</a:t>
            </a:r>
          </a:p>
          <a:p>
            <a:pPr algn="just"/>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В графах 5 и 6 – штатную численность только подразделений, оказывающих медицинскую помощь в амбулаторных условиях.</a:t>
            </a:r>
          </a:p>
          <a:p>
            <a:pPr algn="just"/>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в графах 7 и 8 – штатную численность подразделений, оказывающих медицинскую помощь в стационарных условиях.</a:t>
            </a:r>
          </a:p>
          <a:p>
            <a:pPr algn="just"/>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Разницу между графами 3, 5, 7 и графами 4, 6, 8, а также графами 9, 10, 11 составляют: должности организаций (подразделений) </a:t>
            </a:r>
            <a:r>
              <a:rPr lang="ru-RU" sz="1600" dirty="0">
                <a:solidFill>
                  <a:schemeClr val="tx1">
                    <a:lumMod val="95000"/>
                    <a:lumOff val="5000"/>
                  </a:schemeClr>
                </a:solidFill>
                <a:highlight>
                  <a:srgbClr val="00FF00"/>
                </a:highlight>
                <a:latin typeface="Times New Roman" panose="02020603050405020304" pitchFamily="18" charset="0"/>
                <a:cs typeface="Times New Roman" panose="02020603050405020304" pitchFamily="18" charset="0"/>
              </a:rPr>
              <a:t>особого типа</a:t>
            </a:r>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 ГБУЗ ЯО Бюро </a:t>
            </a:r>
            <a:r>
              <a:rPr lang="ru-RU" sz="1600" dirty="0" err="1">
                <a:solidFill>
                  <a:schemeClr val="tx1">
                    <a:lumMod val="95000"/>
                    <a:lumOff val="5000"/>
                  </a:schemeClr>
                </a:solidFill>
                <a:latin typeface="Times New Roman" panose="02020603050405020304" pitchFamily="18" charset="0"/>
                <a:cs typeface="Times New Roman" panose="02020603050405020304" pitchFamily="18" charset="0"/>
              </a:rPr>
              <a:t>судебно</a:t>
            </a:r>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 – медицинской экспертизы, ГБУЗ ЯО «МИАЦ»  и  Медицинский центр «Резерв».</a:t>
            </a:r>
          </a:p>
          <a:p>
            <a:pPr algn="just"/>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Есть ряд </a:t>
            </a:r>
            <a:r>
              <a:rPr lang="ru-RU" sz="1600" dirty="0" err="1">
                <a:solidFill>
                  <a:schemeClr val="tx1">
                    <a:lumMod val="95000"/>
                    <a:lumOff val="5000"/>
                  </a:schemeClr>
                </a:solidFill>
                <a:latin typeface="Times New Roman" panose="02020603050405020304" pitchFamily="18" charset="0"/>
                <a:cs typeface="Times New Roman" panose="02020603050405020304" pitchFamily="18" charset="0"/>
              </a:rPr>
              <a:t>лечебно</a:t>
            </a:r>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 – профилактических медицинских организаций у которых тоже не заполняются эти графы: станции (отделения) скорой медицинской помощи, отделения переливания крови, отделение санитарной авиации, дома ребенка, медицинские информационно-аналитические центры, патологоанатомические бюро, санаторно-курортные организации, молочные кухни и т. д</a:t>
            </a:r>
          </a:p>
          <a:p>
            <a:pPr algn="just"/>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Должности заведующих отделениями относятся к соответствующим врачебным должностям (должность заведующего хирургическим отделением – к хирургам, рентгеновского отделения – к рентгенологам, инфекционного отделения (кабинета) – к инфекционистам и т.д.).</a:t>
            </a:r>
          </a:p>
          <a:p>
            <a:pPr algn="just"/>
            <a:r>
              <a:rPr lang="ru-RU" sz="1600" dirty="0">
                <a:solidFill>
                  <a:schemeClr val="tx1">
                    <a:lumMod val="95000"/>
                    <a:lumOff val="5000"/>
                  </a:schemeClr>
                </a:solidFill>
                <a:latin typeface="Times New Roman" panose="02020603050405020304" pitchFamily="18" charset="0"/>
                <a:cs typeface="Times New Roman" panose="02020603050405020304" pitchFamily="18" charset="0"/>
              </a:rPr>
              <a:t>Вакантные должности в поликлинике и стационаре (разность между штатными и занятыми должностями) не может быть больше, чем в целом по организации.</a:t>
            </a:r>
          </a:p>
        </p:txBody>
      </p:sp>
    </p:spTree>
    <p:extLst>
      <p:ext uri="{BB962C8B-B14F-4D97-AF65-F5344CB8AC3E}">
        <p14:creationId xmlns:p14="http://schemas.microsoft.com/office/powerpoint/2010/main" val="2259286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89E0E81-7513-4DA3-BEE0-00FA5E7BB1F0}"/>
              </a:ext>
            </a:extLst>
          </p:cNvPr>
          <p:cNvSpPr>
            <a:spLocks noGrp="1"/>
          </p:cNvSpPr>
          <p:nvPr>
            <p:ph type="title"/>
          </p:nvPr>
        </p:nvSpPr>
        <p:spPr>
          <a:xfrm>
            <a:off x="913775" y="618517"/>
            <a:ext cx="10364451" cy="648221"/>
          </a:xfrm>
        </p:spPr>
        <p:txBody>
          <a:bodyPr/>
          <a:lstStyle/>
          <a:p>
            <a:pPr algn="ctr"/>
            <a:r>
              <a:rPr lang="ru-RU" dirty="0">
                <a:latin typeface="Times New Roman" panose="02020603050405020304" pitchFamily="18" charset="0"/>
                <a:cs typeface="Times New Roman" panose="02020603050405020304" pitchFamily="18" charset="0"/>
              </a:rPr>
              <a:t>Заполнение граф с 12-17.</a:t>
            </a:r>
          </a:p>
        </p:txBody>
      </p:sp>
      <p:sp>
        <p:nvSpPr>
          <p:cNvPr id="3" name="Объект 2">
            <a:extLst>
              <a:ext uri="{FF2B5EF4-FFF2-40B4-BE49-F238E27FC236}">
                <a16:creationId xmlns:a16="http://schemas.microsoft.com/office/drawing/2014/main" id="{225420AD-0F73-4DB0-B3D8-5ADD09CED9A5}"/>
              </a:ext>
            </a:extLst>
          </p:cNvPr>
          <p:cNvSpPr>
            <a:spLocks noGrp="1"/>
          </p:cNvSpPr>
          <p:nvPr>
            <p:ph sz="quarter" idx="13"/>
          </p:nvPr>
        </p:nvSpPr>
        <p:spPr>
          <a:xfrm>
            <a:off x="913774" y="1266738"/>
            <a:ext cx="10363826" cy="4524461"/>
          </a:xfrm>
        </p:spPr>
        <p:txBody>
          <a:bodyPr>
            <a:noAutofit/>
          </a:bodyPr>
          <a:lstStyle/>
          <a:p>
            <a:pPr algn="just"/>
            <a:r>
              <a:rPr lang="ru-RU" sz="2000" dirty="0">
                <a:latin typeface="Times New Roman" panose="02020603050405020304" pitchFamily="18" charset="0"/>
                <a:cs typeface="Times New Roman" panose="02020603050405020304" pitchFamily="18" charset="0"/>
              </a:rPr>
              <a:t>Графы 12-14 заполняются на основании выписки из распорядительного акта органа исполнительной власти в сфере охраны здоровья или организации, имеющей полномочия о присвоении медицинским и фармацевтическим работникам, прошедшим аттестацию, квалификационных категорий. Имеющие категории по нескольким специальностям, показываются в отчете 1 раз – по основной должности. </a:t>
            </a:r>
          </a:p>
          <a:p>
            <a:pPr algn="just"/>
            <a:r>
              <a:rPr lang="ru-RU" sz="2000" dirty="0">
                <a:latin typeface="Times New Roman" panose="02020603050405020304" pitchFamily="18" charset="0"/>
                <a:cs typeface="Times New Roman" panose="02020603050405020304" pitchFamily="18" charset="0"/>
              </a:rPr>
              <a:t>Графа 15 заполняется на основании сертификатов специалиста установленного образца. Медицинские и фармацевтические работники, имеющие сертификаты по нескольким специальностям, показываются в отчете 1 раз – по основной должности.</a:t>
            </a:r>
          </a:p>
          <a:p>
            <a:pPr algn="just"/>
            <a:r>
              <a:rPr lang="ru-RU" sz="2000" dirty="0">
                <a:latin typeface="Times New Roman" panose="02020603050405020304" pitchFamily="18" charset="0"/>
                <a:cs typeface="Times New Roman" panose="02020603050405020304" pitchFamily="18" charset="0"/>
              </a:rPr>
              <a:t> Графа 16 заполняется на основании свидетельства об аккредитации по основной занимаемой должности. </a:t>
            </a:r>
          </a:p>
          <a:p>
            <a:pPr algn="just"/>
            <a:r>
              <a:rPr lang="ru-RU" sz="2000" dirty="0">
                <a:latin typeface="Times New Roman" panose="02020603050405020304" pitchFamily="18" charset="0"/>
                <a:cs typeface="Times New Roman" panose="02020603050405020304" pitchFamily="18" charset="0"/>
              </a:rPr>
              <a:t>В графе 17 показываются физические лица основных работников (из графы 9), находящихся в декретном и долгосрочном отпуске, а так же лица призванные в рамках частичной мобилизации.</a:t>
            </a:r>
          </a:p>
          <a:p>
            <a:pPr algn="just"/>
            <a:r>
              <a:rPr lang="ru-RU" sz="2000" dirty="0">
                <a:latin typeface="Times New Roman" panose="02020603050405020304" pitchFamily="18" charset="0"/>
                <a:cs typeface="Times New Roman" panose="02020603050405020304" pitchFamily="18" charset="0"/>
              </a:rPr>
              <a:t>Графы 12-17 заполняются по основным занимаемым должностям.</a:t>
            </a:r>
          </a:p>
        </p:txBody>
      </p:sp>
    </p:spTree>
    <p:extLst>
      <p:ext uri="{BB962C8B-B14F-4D97-AF65-F5344CB8AC3E}">
        <p14:creationId xmlns:p14="http://schemas.microsoft.com/office/powerpoint/2010/main" val="1729647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99492E-DCA8-4349-8005-A026D7CA2EB1}"/>
              </a:ext>
            </a:extLst>
          </p:cNvPr>
          <p:cNvSpPr>
            <a:spLocks noGrp="1"/>
          </p:cNvSpPr>
          <p:nvPr>
            <p:ph type="title"/>
          </p:nvPr>
        </p:nvSpPr>
        <p:spPr>
          <a:xfrm>
            <a:off x="913775" y="222308"/>
            <a:ext cx="10364451" cy="844494"/>
          </a:xfrm>
        </p:spPr>
        <p:txBody>
          <a:bodyPr>
            <a:normAutofit/>
          </a:bodyPr>
          <a:lstStyle/>
          <a:p>
            <a:pPr algn="ctr"/>
            <a:r>
              <a:rPr lang="ru-RU" dirty="0">
                <a:latin typeface="Times New Roman" panose="02020603050405020304" pitchFamily="18" charset="0"/>
                <a:cs typeface="Times New Roman" panose="02020603050405020304" pitchFamily="18" charset="0"/>
              </a:rPr>
              <a:t>Должности и физические лица МО</a:t>
            </a:r>
          </a:p>
        </p:txBody>
      </p:sp>
      <p:sp>
        <p:nvSpPr>
          <p:cNvPr id="3" name="Объект 2">
            <a:extLst>
              <a:ext uri="{FF2B5EF4-FFF2-40B4-BE49-F238E27FC236}">
                <a16:creationId xmlns:a16="http://schemas.microsoft.com/office/drawing/2014/main" id="{73E3E5B5-E8FA-4FCC-B918-19655F3F5A11}"/>
              </a:ext>
            </a:extLst>
          </p:cNvPr>
          <p:cNvSpPr>
            <a:spLocks noGrp="1"/>
          </p:cNvSpPr>
          <p:nvPr>
            <p:ph sz="quarter" idx="13"/>
          </p:nvPr>
        </p:nvSpPr>
        <p:spPr>
          <a:xfrm>
            <a:off x="913774" y="1149292"/>
            <a:ext cx="10364451" cy="5486400"/>
          </a:xfrm>
        </p:spPr>
        <p:txBody>
          <a:bodyPr>
            <a:normAutofit fontScale="92500" lnSpcReduction="20000"/>
          </a:bodyPr>
          <a:lstStyle/>
          <a:p>
            <a:pPr algn="just"/>
            <a:r>
              <a:rPr lang="ru-RU" sz="1700" dirty="0">
                <a:latin typeface="Times New Roman" panose="02020603050405020304" pitchFamily="18" charset="0"/>
                <a:cs typeface="Times New Roman" panose="02020603050405020304" pitchFamily="18" charset="0"/>
              </a:rPr>
              <a:t>Количество врачей (стр.1 гр.9) = ∑ гр. 15 ( кол-во сертификатов) + гр. 16 (кол-во аккредитаций), м. б. разница на </a:t>
            </a:r>
            <a:r>
              <a:rPr lang="ru-RU" sz="1700" dirty="0" err="1">
                <a:latin typeface="Times New Roman" panose="02020603050405020304" pitchFamily="18" charset="0"/>
                <a:cs typeface="Times New Roman" panose="02020603050405020304" pitchFamily="18" charset="0"/>
              </a:rPr>
              <a:t>декретников</a:t>
            </a:r>
            <a:r>
              <a:rPr lang="ru-RU" sz="1700" dirty="0">
                <a:latin typeface="Times New Roman" panose="02020603050405020304" pitchFamily="18" charset="0"/>
                <a:cs typeface="Times New Roman" panose="02020603050405020304" pitchFamily="18" charset="0"/>
              </a:rPr>
              <a:t>, мобилизованных на СВО и стажеров.</a:t>
            </a:r>
          </a:p>
          <a:p>
            <a:pPr algn="just"/>
            <a:r>
              <a:rPr lang="ru-RU" sz="1700" dirty="0">
                <a:latin typeface="Times New Roman" panose="02020603050405020304" pitchFamily="18" charset="0"/>
                <a:cs typeface="Times New Roman" panose="02020603050405020304" pitchFamily="18" charset="0"/>
              </a:rPr>
              <a:t>Стр.1 гр. 17 - если есть мобилизованные и мужчины находящиеся в декретном отпуске – </a:t>
            </a:r>
            <a:r>
              <a:rPr lang="ru-RU" sz="1700" dirty="0">
                <a:highlight>
                  <a:srgbClr val="00FF00"/>
                </a:highlight>
                <a:latin typeface="Times New Roman" panose="02020603050405020304" pitchFamily="18" charset="0"/>
                <a:cs typeface="Times New Roman" panose="02020603050405020304" pitchFamily="18" charset="0"/>
              </a:rPr>
              <a:t>пояснительная записка</a:t>
            </a:r>
            <a:r>
              <a:rPr lang="ru-RU" sz="1700" dirty="0">
                <a:latin typeface="Times New Roman" panose="02020603050405020304" pitchFamily="18" charset="0"/>
                <a:cs typeface="Times New Roman" panose="02020603050405020304" pitchFamily="18" charset="0"/>
              </a:rPr>
              <a:t>.</a:t>
            </a:r>
          </a:p>
          <a:p>
            <a:pPr>
              <a:spcBef>
                <a:spcPts val="100"/>
              </a:spcBef>
            </a:pPr>
            <a:r>
              <a:rPr lang="ru-RU" sz="1700" dirty="0">
                <a:latin typeface="Times New Roman" panose="02020603050405020304" pitchFamily="18" charset="0"/>
                <a:cs typeface="Times New Roman" panose="02020603050405020304" pitchFamily="18" charset="0"/>
              </a:rPr>
              <a:t>Стр. 3 « </a:t>
            </a:r>
            <a:r>
              <a:rPr lang="ru-RU" sz="1800" dirty="0">
                <a:effectLst/>
                <a:latin typeface="Times New Roman" panose="02020603050405020304" pitchFamily="18" charset="0"/>
                <a:ea typeface="Times New Roman" panose="02020603050405020304" pitchFamily="18" charset="0"/>
              </a:rPr>
              <a:t>руководители организаций и их заместители - заполняется только, если руководитель врач! Если руководитель без высшего медицинского образования, то его показывают в стр. 214 «Прочий персонал».</a:t>
            </a:r>
            <a:endParaRPr lang="ru-RU" sz="1700" dirty="0">
              <a:latin typeface="Times New Roman" panose="02020603050405020304" pitchFamily="18" charset="0"/>
              <a:cs typeface="Times New Roman" panose="02020603050405020304" pitchFamily="18" charset="0"/>
            </a:endParaRPr>
          </a:p>
          <a:p>
            <a:pPr algn="just"/>
            <a:r>
              <a:rPr lang="ru-RU" sz="1700" dirty="0">
                <a:latin typeface="Times New Roman" panose="02020603050405020304" pitchFamily="18" charset="0"/>
                <a:cs typeface="Times New Roman" panose="02020603050405020304" pitchFamily="18" charset="0"/>
              </a:rPr>
              <a:t>Стр. 4 - 123 врачи – специалисты (все заведующие структурными подразделениями с тире врач специалист – указываются по соответствующему врачу специалисту (пример: зав. хирургическим отделением – врач хирург)</a:t>
            </a:r>
          </a:p>
          <a:p>
            <a:pPr algn="just"/>
            <a:r>
              <a:rPr lang="ru-RU" sz="1700" dirty="0">
                <a:latin typeface="Times New Roman" panose="02020603050405020304" pitchFamily="18" charset="0"/>
                <a:cs typeface="Times New Roman" panose="02020603050405020304" pitchFamily="18" charset="0"/>
              </a:rPr>
              <a:t>Стр.18 – «инфекционисты». </a:t>
            </a:r>
            <a:r>
              <a:rPr lang="ru-RU" sz="1700" dirty="0">
                <a:highlight>
                  <a:srgbClr val="00FF00"/>
                </a:highlight>
                <a:latin typeface="Times New Roman" panose="02020603050405020304" pitchFamily="18" charset="0"/>
                <a:cs typeface="Times New Roman" panose="02020603050405020304" pitchFamily="18" charset="0"/>
              </a:rPr>
              <a:t>Строка18.1 – «из них оказывающие помощь детям»</a:t>
            </a:r>
            <a:r>
              <a:rPr lang="ru-RU" sz="1700" dirty="0">
                <a:latin typeface="Times New Roman" panose="02020603050405020304" pitchFamily="18" charset="0"/>
                <a:cs typeface="Times New Roman" panose="02020603050405020304" pitchFamily="18" charset="0"/>
              </a:rPr>
              <a:t> </a:t>
            </a:r>
            <a:r>
              <a:rPr kumimoji="0" lang="ru-RU" sz="17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lang="ru-RU" sz="1700" dirty="0">
                <a:latin typeface="Times New Roman" panose="02020603050405020304" pitchFamily="18" charset="0"/>
                <a:cs typeface="Times New Roman" panose="02020603050405020304" pitchFamily="18" charset="0"/>
              </a:rPr>
              <a:t> указываются штаты и лица, в случае оказания помощи </a:t>
            </a:r>
            <a:r>
              <a:rPr lang="ru-RU" sz="1700" dirty="0">
                <a:highlight>
                  <a:srgbClr val="00FF00"/>
                </a:highlight>
                <a:latin typeface="Times New Roman" panose="02020603050405020304" pitchFamily="18" charset="0"/>
                <a:cs typeface="Times New Roman" panose="02020603050405020304" pitchFamily="18" charset="0"/>
              </a:rPr>
              <a:t>только детям. </a:t>
            </a:r>
            <a:r>
              <a:rPr lang="ru-RU" sz="1700" dirty="0">
                <a:latin typeface="Times New Roman" panose="02020603050405020304" pitchFamily="18" charset="0"/>
                <a:cs typeface="Times New Roman" panose="02020603050405020304" pitchFamily="18" charset="0"/>
              </a:rPr>
              <a:t>Если специалист оказывает медицинскую помощь взрослым и детям, то штаты и физические лица  в данной строке не указываются.</a:t>
            </a:r>
          </a:p>
          <a:p>
            <a:pPr algn="just"/>
            <a:r>
              <a:rPr lang="ru-RU" sz="1700" dirty="0">
                <a:latin typeface="Times New Roman" panose="02020603050405020304" pitchFamily="18" charset="0"/>
                <a:cs typeface="Times New Roman" panose="02020603050405020304" pitchFamily="18" charset="0"/>
              </a:rPr>
              <a:t>Стр. 22 «врачи клинической лабораторной диагностике» указываются должности и лица с высшим медицинским образованием и имеющие сертификат специалиста «Клиническая лабораторная диагностика» или свидетельство об аккредитации «Врач клинической лабораторной диагностики». Лица, имеющие фармацевтическое образование и лица, не имеющие медицинского образования, но занимающие должности указываются в строках 220 и 221. Строка «врач – лаборант» исключена. Сведения по специалистам с высшим профессиональным (немедицинским) образованием, принятых на работу до 01.10.1999 года показывать в строке 221 «лаборант». В этой строке убрали кресты в гр.16, т. к. у них также проводится аккредитация, если есть проставляем.</a:t>
            </a:r>
          </a:p>
          <a:p>
            <a:pPr algn="just"/>
            <a:r>
              <a:rPr lang="ru-RU" sz="1700" dirty="0">
                <a:latin typeface="Times New Roman" panose="02020603050405020304" pitchFamily="18" charset="0"/>
                <a:cs typeface="Times New Roman" panose="02020603050405020304" pitchFamily="18" charset="0"/>
              </a:rPr>
              <a:t>Стр. 45 «Патологоанатомы» - врачей патологоанатомов в больничных организациях показываем </a:t>
            </a:r>
            <a:r>
              <a:rPr lang="ru-RU" sz="1700" dirty="0">
                <a:highlight>
                  <a:srgbClr val="00FF00"/>
                </a:highlight>
                <a:latin typeface="Times New Roman" panose="02020603050405020304" pitchFamily="18" charset="0"/>
                <a:cs typeface="Times New Roman" panose="02020603050405020304" pitchFamily="18" charset="0"/>
              </a:rPr>
              <a:t>только в целом  по МО (Заполняем графы 3,4,9 и 12-17).</a:t>
            </a:r>
            <a:r>
              <a:rPr lang="ru-RU" sz="1700" dirty="0">
                <a:latin typeface="Times New Roman" panose="02020603050405020304" pitchFamily="18" charset="0"/>
                <a:cs typeface="Times New Roman" panose="02020603050405020304" pitchFamily="18" charset="0"/>
              </a:rPr>
              <a:t>  </a:t>
            </a:r>
            <a:r>
              <a:rPr lang="ru-RU" sz="1700" dirty="0">
                <a:highlight>
                  <a:srgbClr val="00FF00"/>
                </a:highlight>
                <a:latin typeface="Times New Roman" panose="02020603050405020304" pitchFamily="18" charset="0"/>
                <a:cs typeface="Times New Roman" panose="02020603050405020304" pitchFamily="18" charset="0"/>
              </a:rPr>
              <a:t>Исключение</a:t>
            </a:r>
            <a:r>
              <a:rPr lang="ru-RU" sz="1700" dirty="0">
                <a:latin typeface="Times New Roman" panose="02020603050405020304" pitchFamily="18" charset="0"/>
                <a:cs typeface="Times New Roman" panose="02020603050405020304" pitchFamily="18" charset="0"/>
              </a:rPr>
              <a:t>:  Патологоанатомов в стационаре показывает</a:t>
            </a:r>
            <a:r>
              <a:rPr kumimoji="0" lang="ru-RU" sz="17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только Областная клиническая онкологическая больница</a:t>
            </a:r>
            <a:r>
              <a:rPr lang="ru-RU" sz="1700" dirty="0">
                <a:latin typeface="Times New Roman" panose="02020603050405020304" pitchFamily="18" charset="0"/>
                <a:cs typeface="Times New Roman" panose="02020603050405020304" pitchFamily="18" charset="0"/>
              </a:rPr>
              <a:t> в гр. 3,4,7,8,9,11 и 12-17  (Это патологоанатомы в лаборатории, выполняющие прижизненные исследования).</a:t>
            </a:r>
          </a:p>
          <a:p>
            <a:pPr algn="just"/>
            <a:endParaRPr lang="ru-RU" sz="1700" dirty="0"/>
          </a:p>
          <a:p>
            <a:pPr algn="just"/>
            <a:endParaRPr lang="ru-RU" sz="1700" dirty="0"/>
          </a:p>
          <a:p>
            <a:endParaRPr lang="ru-RU" dirty="0"/>
          </a:p>
        </p:txBody>
      </p:sp>
    </p:spTree>
    <p:extLst>
      <p:ext uri="{BB962C8B-B14F-4D97-AF65-F5344CB8AC3E}">
        <p14:creationId xmlns:p14="http://schemas.microsoft.com/office/powerpoint/2010/main" val="2723441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9CCD7C-19F6-44DD-B096-6F2BAA43AAC8}"/>
              </a:ext>
            </a:extLst>
          </p:cNvPr>
          <p:cNvSpPr>
            <a:spLocks noGrp="1"/>
          </p:cNvSpPr>
          <p:nvPr>
            <p:ph type="title"/>
          </p:nvPr>
        </p:nvSpPr>
        <p:spPr>
          <a:xfrm>
            <a:off x="913774" y="405517"/>
            <a:ext cx="10351752" cy="644055"/>
          </a:xfrm>
        </p:spPr>
        <p:txBody>
          <a:bodyPr>
            <a:normAutofit/>
          </a:bodyPr>
          <a:lstStyle/>
          <a:p>
            <a:pPr algn="ctr"/>
            <a:r>
              <a:rPr kumimoji="0" lang="ru-RU" sz="36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Должности и физические лица МО</a:t>
            </a:r>
            <a:endParaRPr lang="ru-RU" dirty="0"/>
          </a:p>
        </p:txBody>
      </p:sp>
      <p:sp>
        <p:nvSpPr>
          <p:cNvPr id="3" name="Текст 2">
            <a:extLst>
              <a:ext uri="{FF2B5EF4-FFF2-40B4-BE49-F238E27FC236}">
                <a16:creationId xmlns:a16="http://schemas.microsoft.com/office/drawing/2014/main" id="{E09FEA30-48F7-469E-8835-19F47A8FC777}"/>
              </a:ext>
            </a:extLst>
          </p:cNvPr>
          <p:cNvSpPr>
            <a:spLocks noGrp="1"/>
          </p:cNvSpPr>
          <p:nvPr>
            <p:ph type="body" idx="1"/>
          </p:nvPr>
        </p:nvSpPr>
        <p:spPr>
          <a:xfrm>
            <a:off x="913774" y="1468074"/>
            <a:ext cx="10351752" cy="4764945"/>
          </a:xfrm>
        </p:spPr>
        <p:txBody>
          <a:bodyPr>
            <a:normAutofit fontScale="92500" lnSpcReduction="10000"/>
          </a:bodyPr>
          <a:lstStyle/>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84 «скорой медицинской помощи» ( включая старших врачей)</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85 «Врач выездной бригады СМП» – высшее образование специалитет по одной из специальностей «лечебное дело», «педиатрия», полученное после 1 сентября 2023 года. </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86 «стажеры» – гр. С 12 – 16 – не заполняются.</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124 «Прочие» – не заполняется!</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highlight>
                  <a:srgbClr val="FFFF00"/>
                </a:highlight>
                <a:uLnTx/>
                <a:uFillTx/>
                <a:latin typeface="Times New Roman" panose="02020603050405020304" pitchFamily="18" charset="0"/>
                <a:ea typeface="+mn-ea"/>
                <a:cs typeface="Times New Roman" panose="02020603050405020304" pitchFamily="18" charset="0"/>
              </a:rPr>
              <a:t>Убрали Стр. 125 «врачи клинических специальностей» </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126 «субъектов российской федерации»  =  стр.1 (Врачи – всего)</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127 «</a:t>
            </a:r>
            <a:r>
              <a:rPr kumimoji="0" lang="ru-RU" sz="1400" b="1"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специалисты с высшим немедицинским образованием, всего»</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показываются сведения о должностях, предусмотренных штатным расписанием для лиц с высшим немедицинским образованием: стр. 128 – биологи, стр.129 - инструкторов-методистов по лечебной физкультуре, стр. 130 - медицинские логопеды,  стр. 131 - медицинских физиков,  стр. 132 – медицинские психологи, стр. 133 – нейропсихологи, стр. 134 – специалисты по физической реабилитации (</a:t>
            </a:r>
            <a:r>
              <a:rPr kumimoji="0" lang="ru-RU" sz="1400" b="0" i="0" u="none" strike="noStrike" kern="1200" cap="all"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кинезиоспециалисты</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стр. 135 - судебных экспертов,  стр. 136 - химиков-экспертов МО, стр. 137 - зоологов, стр. 138 -  эксперты  по контролю за источниками ионизирующего и неионизирующего излучения, стр. 139 – эмбриологов, стр. 140 -  энтомологов,  стр. 141 – специалисты по </a:t>
            </a:r>
            <a:r>
              <a:rPr kumimoji="0" lang="ru-RU" sz="1400" b="0" i="0" u="none" strike="noStrike" kern="1200" cap="all"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эргореабилитации</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a:p>
            <a:pPr marL="228600" marR="0" lvl="0" indent="-228600" algn="just"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графа 15  «имеющие сертификат» – не заполняется, т.к. сертификаты неустановленного образца, графа 16 «имеют свидетельство об аккредитации» заполняется.</a:t>
            </a:r>
          </a:p>
          <a:p>
            <a:endParaRPr lang="ru-RU" dirty="0"/>
          </a:p>
        </p:txBody>
      </p:sp>
    </p:spTree>
    <p:extLst>
      <p:ext uri="{BB962C8B-B14F-4D97-AF65-F5344CB8AC3E}">
        <p14:creationId xmlns:p14="http://schemas.microsoft.com/office/powerpoint/2010/main" val="270612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5798C13-FBD8-4EEA-A4DD-E7BC236577BE}"/>
              </a:ext>
            </a:extLst>
          </p:cNvPr>
          <p:cNvSpPr>
            <a:spLocks noGrp="1"/>
          </p:cNvSpPr>
          <p:nvPr>
            <p:ph type="title"/>
          </p:nvPr>
        </p:nvSpPr>
        <p:spPr>
          <a:xfrm>
            <a:off x="913775" y="381664"/>
            <a:ext cx="10364451" cy="890546"/>
          </a:xfrm>
          <a:solidFill>
            <a:schemeClr val="bg1"/>
          </a:solidFill>
        </p:spPr>
        <p:style>
          <a:lnRef idx="2">
            <a:schemeClr val="accent3">
              <a:shade val="50000"/>
            </a:schemeClr>
          </a:lnRef>
          <a:fillRef idx="1">
            <a:schemeClr val="accent3"/>
          </a:fillRef>
          <a:effectRef idx="0">
            <a:schemeClr val="accent3"/>
          </a:effectRef>
          <a:fontRef idx="minor">
            <a:schemeClr val="lt1"/>
          </a:fontRef>
        </p:style>
        <p:txBody>
          <a:bodyPr>
            <a:normAutofit/>
          </a:bodyPr>
          <a:lstStyle/>
          <a:p>
            <a:pPr algn="ctr"/>
            <a:r>
              <a:rPr kumimoji="0" lang="ru-RU" sz="32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Должности и физические лица МО</a:t>
            </a:r>
            <a:br>
              <a:rPr kumimoji="0" lang="ru-RU" sz="32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br>
            <a:r>
              <a:rPr kumimoji="0" lang="ru-RU" sz="2000" b="0" i="0" u="none" strike="noStrike" kern="1200" cap="all"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Новые должности</a:t>
            </a:r>
            <a:endParaRPr lang="ru-RU" sz="2000" dirty="0"/>
          </a:p>
        </p:txBody>
      </p:sp>
      <p:sp>
        <p:nvSpPr>
          <p:cNvPr id="3" name="Объект 2">
            <a:extLst>
              <a:ext uri="{FF2B5EF4-FFF2-40B4-BE49-F238E27FC236}">
                <a16:creationId xmlns:a16="http://schemas.microsoft.com/office/drawing/2014/main" id="{2CC7EDE0-5843-4E47-8E57-FBDD72EFDA41}"/>
              </a:ext>
            </a:extLst>
          </p:cNvPr>
          <p:cNvSpPr>
            <a:spLocks noGrp="1"/>
          </p:cNvSpPr>
          <p:nvPr>
            <p:ph sz="quarter" idx="13"/>
          </p:nvPr>
        </p:nvSpPr>
        <p:spPr>
          <a:xfrm>
            <a:off x="913775" y="1956021"/>
            <a:ext cx="10363826" cy="4317558"/>
          </a:xfrm>
        </p:spPr>
        <p:txBody>
          <a:bodyPr>
            <a:normAutofit/>
          </a:bodyPr>
          <a:lstStyle/>
          <a:p>
            <a:pPr algn="just"/>
            <a:r>
              <a:rPr lang="ru-RU" sz="1400" dirty="0">
                <a:latin typeface="Times New Roman" panose="02020603050405020304" pitchFamily="18" charset="0"/>
                <a:cs typeface="Times New Roman" panose="02020603050405020304" pitchFamily="18" charset="0"/>
              </a:rPr>
              <a:t>Стр. 21 Врач  - кибернетик Может занимать должности: Врач бактериолог, врач вирусолог, Врач  клинической лабораторной диагностики, врач лабораторный генетик, врач статистик, врач кибернетик, врач рентгенолог, врач радиолог, врач УЗИ, врач функциональной диагностики, врач эмбриолог. Таким образом врач кибернетик указывается по занимаемой должности.</a:t>
            </a:r>
          </a:p>
          <a:p>
            <a:r>
              <a:rPr lang="ru-RU" sz="1400" dirty="0">
                <a:latin typeface="Times New Roman" panose="02020603050405020304" pitchFamily="18" charset="0"/>
                <a:cs typeface="Times New Roman" panose="02020603050405020304" pitchFamily="18" charset="0"/>
              </a:rPr>
              <a:t>Стр. 85 Врач выездной бригады скорой медицинской помощи</a:t>
            </a:r>
          </a:p>
          <a:p>
            <a:r>
              <a:rPr lang="ru-RU" sz="1400" dirty="0">
                <a:latin typeface="Times New Roman" panose="02020603050405020304" pitchFamily="18" charset="0"/>
                <a:cs typeface="Times New Roman" panose="02020603050405020304" pitchFamily="18" charset="0"/>
              </a:rPr>
              <a:t>Стр. 133 Нейропсихолог</a:t>
            </a:r>
          </a:p>
          <a:p>
            <a:r>
              <a:rPr lang="ru-RU" sz="1400" dirty="0">
                <a:latin typeface="Times New Roman" panose="02020603050405020304" pitchFamily="18" charset="0"/>
                <a:cs typeface="Times New Roman" panose="02020603050405020304" pitchFamily="18" charset="0"/>
              </a:rPr>
              <a:t>Стр. 134 </a:t>
            </a:r>
            <a:r>
              <a:rPr lang="ru-RU" sz="1400" dirty="0" err="1">
                <a:latin typeface="Times New Roman" panose="02020603050405020304" pitchFamily="18" charset="0"/>
                <a:cs typeface="Times New Roman" panose="02020603050405020304" pitchFamily="18" charset="0"/>
              </a:rPr>
              <a:t>Кинезиоспециалист</a:t>
            </a:r>
            <a:r>
              <a:rPr lang="ru-RU" sz="1400" dirty="0">
                <a:latin typeface="Times New Roman" panose="02020603050405020304" pitchFamily="18" charset="0"/>
                <a:cs typeface="Times New Roman" panose="02020603050405020304" pitchFamily="18" charset="0"/>
              </a:rPr>
              <a:t> (специалист по физической реабилитации)</a:t>
            </a:r>
          </a:p>
          <a:p>
            <a:r>
              <a:rPr lang="ru-RU" sz="1400" dirty="0">
                <a:latin typeface="Times New Roman" panose="02020603050405020304" pitchFamily="18" charset="0"/>
                <a:cs typeface="Times New Roman" panose="02020603050405020304" pitchFamily="18" charset="0"/>
              </a:rPr>
              <a:t>Стр. 141 </a:t>
            </a:r>
            <a:r>
              <a:rPr lang="ru-RU" sz="1400" dirty="0" err="1">
                <a:latin typeface="Times New Roman" panose="02020603050405020304" pitchFamily="18" charset="0"/>
                <a:cs typeface="Times New Roman" panose="02020603050405020304" pitchFamily="18" charset="0"/>
              </a:rPr>
              <a:t>Эргоспециалист</a:t>
            </a:r>
            <a:r>
              <a:rPr lang="ru-RU" sz="1400" dirty="0">
                <a:latin typeface="Times New Roman" panose="02020603050405020304" pitchFamily="18" charset="0"/>
                <a:cs typeface="Times New Roman" panose="02020603050405020304" pitchFamily="18" charset="0"/>
              </a:rPr>
              <a:t> (специалист по </a:t>
            </a:r>
            <a:r>
              <a:rPr lang="ru-RU" sz="1400" dirty="0" err="1">
                <a:latin typeface="Times New Roman" panose="02020603050405020304" pitchFamily="18" charset="0"/>
                <a:cs typeface="Times New Roman" panose="02020603050405020304" pitchFamily="18" charset="0"/>
              </a:rPr>
              <a:t>эргореабилитации</a:t>
            </a:r>
            <a:r>
              <a:rPr lang="ru-RU" sz="1400" dirty="0">
                <a:latin typeface="Times New Roman" panose="02020603050405020304" pitchFamily="18" charset="0"/>
                <a:cs typeface="Times New Roman" panose="02020603050405020304" pitchFamily="18" charset="0"/>
              </a:rPr>
              <a:t>)</a:t>
            </a:r>
          </a:p>
          <a:p>
            <a:pPr marL="0" indent="0">
              <a:buNone/>
            </a:pPr>
            <a:r>
              <a:rPr lang="ru-RU" sz="1400" dirty="0">
                <a:latin typeface="Times New Roman" panose="02020603050405020304" pitchFamily="18" charset="0"/>
                <a:cs typeface="Times New Roman" panose="02020603050405020304" pitchFamily="18" charset="0"/>
              </a:rPr>
              <a:t>Стр. 133,134,141 - Специалисты с высшим немедицинским образованием</a:t>
            </a:r>
          </a:p>
          <a:p>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180 Медицинская сестра(брат) по паллиативной медицине</a:t>
            </a:r>
            <a:endParaRPr lang="ru-RU" sz="1400" dirty="0">
              <a:latin typeface="Times New Roman" panose="02020603050405020304" pitchFamily="18" charset="0"/>
              <a:cs typeface="Times New Roman" panose="02020603050405020304" pitchFamily="18" charset="0"/>
            </a:endParaRPr>
          </a:p>
          <a:p>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стр. </a:t>
            </a:r>
            <a:r>
              <a:rPr lang="ru-RU" sz="1400" cap="all" dirty="0">
                <a:solidFill>
                  <a:prstClr val="black"/>
                </a:solidFill>
                <a:latin typeface="Times New Roman" panose="02020603050405020304" pitchFamily="18" charset="0"/>
                <a:cs typeface="Times New Roman" panose="02020603050405020304" pitchFamily="18" charset="0"/>
              </a:rPr>
              <a:t>18</a:t>
            </a:r>
            <a:r>
              <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7 Медицинская сестра (брат)  по оказанию медицинской помощи обучающимся (должна биться с таблицей 1106 формы 30).</a:t>
            </a:r>
          </a:p>
          <a:p>
            <a:r>
              <a:rPr lang="ru-RU" sz="1400" cap="all" dirty="0">
                <a:solidFill>
                  <a:prstClr val="black"/>
                </a:solidFill>
                <a:latin typeface="Times New Roman" panose="02020603050405020304" pitchFamily="18" charset="0"/>
                <a:cs typeface="Times New Roman" panose="02020603050405020304" pitchFamily="18" charset="0"/>
              </a:rPr>
              <a:t>СТР.202 Фельдшер стоматологический</a:t>
            </a:r>
            <a:endParaRPr kumimoji="0" lang="ru-RU" sz="14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r>
              <a:rPr lang="ru-RU" sz="1400" dirty="0">
                <a:latin typeface="Times New Roman" panose="02020603050405020304" pitchFamily="18" charset="0"/>
                <a:cs typeface="Times New Roman" panose="02020603050405020304" pitchFamily="18" charset="0"/>
              </a:rPr>
              <a:t>стр. 217 специалист в области слухопротезирования</a:t>
            </a:r>
          </a:p>
          <a:p>
            <a:endPar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28600" marR="0" lvl="0" indent="-228600" algn="l" defTabSz="914400" rtl="0" eaLnBrk="1" fontAlgn="auto" latinLnBrk="0" hangingPunct="1">
              <a:lnSpc>
                <a:spcPct val="120000"/>
              </a:lnSpc>
              <a:spcBef>
                <a:spcPts val="1000"/>
              </a:spcBef>
              <a:spcAft>
                <a:spcPts val="0"/>
              </a:spcAft>
              <a:buClr>
                <a:prstClr val="black"/>
              </a:buClr>
              <a:buSzTx/>
              <a:buFont typeface="Arial" panose="020B0604020202020204" pitchFamily="34" charset="0"/>
              <a:buChar char="•"/>
              <a:tabLst/>
              <a:defRPr/>
            </a:pPr>
            <a:endPar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kumimoji="0" lang="ru-RU" sz="1200" b="0" i="0" u="none" strike="noStrike" kern="1200" cap="all"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362110525"/>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3043</TotalTime>
  <Words>4011</Words>
  <Application>Microsoft Office PowerPoint</Application>
  <PresentationFormat>Широкоэкранный</PresentationFormat>
  <Paragraphs>242</Paragraphs>
  <Slides>26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Arial</vt:lpstr>
      <vt:lpstr>Century Gothic</vt:lpstr>
      <vt:lpstr>Montserrat</vt:lpstr>
      <vt:lpstr>Times New Roman</vt:lpstr>
      <vt:lpstr>Wingdings 3</vt:lpstr>
      <vt:lpstr>Легкий дым</vt:lpstr>
      <vt:lpstr>Разделы   II  и  III Штаты МО и посещения</vt:lpstr>
      <vt:lpstr>Все МО  заполняют таблицу  в соответствии со штатным расписанием</vt:lpstr>
      <vt:lpstr>Что такое совместительство и что  такое совмещение.</vt:lpstr>
      <vt:lpstr>Правила округления при расчете штатной (занятой) численности работников</vt:lpstr>
      <vt:lpstr>Штатные и занятые должности </vt:lpstr>
      <vt:lpstr>Заполнение граф с 12-17.</vt:lpstr>
      <vt:lpstr>Должности и физические лица МО</vt:lpstr>
      <vt:lpstr>Должности и физические лица МО</vt:lpstr>
      <vt:lpstr>Должности и физические лица МО Новые должности</vt:lpstr>
      <vt:lpstr>Должности и физические лица МО   Провизоры  всего стр. 142:</vt:lpstr>
      <vt:lpstr>Должности и физические лица МО</vt:lpstr>
      <vt:lpstr>Должности и физические лица МО</vt:lpstr>
      <vt:lpstr>Временно сохраненные должности</vt:lpstr>
      <vt:lpstr>Пояснительные</vt:lpstr>
      <vt:lpstr>Форма 30 таблица  1105 «Скорая Медицинская Помощь»</vt:lpstr>
      <vt:lpstr>Средний медицинский персонал ФАП, ФП (таб. 1102)</vt:lpstr>
      <vt:lpstr>Форма 30 таблица 1108 (Новая таблица)</vt:lpstr>
      <vt:lpstr>Участки МО, оказывающие мед. помощь  амбулаторных условиях (т. 1107) </vt:lpstr>
      <vt:lpstr>Должности и физические лица в отделениях организации медицинской помощи несовершеннолетним в образовательных организациях (Форма 30 таб. 1106).</vt:lpstr>
      <vt:lpstr>Новое в 2024 году (Форма 30 т. 1106)</vt:lpstr>
      <vt:lpstr>                               Посещения                                                               По поводу заболевания                                         С профилактической целью</vt:lpstr>
      <vt:lpstr>Работа врачей медицинской организации в амбулаторных условиях</vt:lpstr>
      <vt:lpstr>Работа врачей медицинской организации в амбулаторных условиях</vt:lpstr>
      <vt:lpstr>Табл. 2100 - Новое в 2025 году </vt:lpstr>
      <vt:lpstr>Работа врачей поликлиники</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Раздел II  Штаты медицинской организации </dc:title>
  <dc:creator>Кочергина Анна Михайловна</dc:creator>
  <cp:lastModifiedBy>Кочергина Анна Михайловна</cp:lastModifiedBy>
  <cp:revision>109</cp:revision>
  <cp:lastPrinted>2023-12-12T08:07:09Z</cp:lastPrinted>
  <dcterms:created xsi:type="dcterms:W3CDTF">2023-08-21T06:37:09Z</dcterms:created>
  <dcterms:modified xsi:type="dcterms:W3CDTF">2025-12-12T07:06:17Z</dcterms:modified>
</cp:coreProperties>
</file>